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Microsoft_Equation1.bin" ContentType="application/vnd.openxmlformats-officedocument.oleObject"/>
  <Override PartName="/ppt/embeddings/Microsoft_Equation2.bin" ContentType="application/vnd.openxmlformats-officedocument.oleObject"/>
  <Override PartName="/ppt/embeddings/Microsoft_Equation3.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Microsoft_Equation4.bin" ContentType="application/vnd.openxmlformats-officedocument.oleObject"/>
  <Override PartName="/ppt/notesSlides/notesSlide1.xml" ContentType="application/vnd.openxmlformats-officedocument.presentationml.notesSlide+xml"/>
  <Override PartName="/ppt/embeddings/oleObject8.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Microsoft_Equation5.bin" ContentType="application/vnd.openxmlformats-officedocument.oleObject"/>
  <Override PartName="/ppt/embeddings/oleObject11.bin" ContentType="application/vnd.openxmlformats-officedocument.oleObject"/>
  <Override PartName="/ppt/notesSlides/notesSlide4.xml" ContentType="application/vnd.openxmlformats-officedocument.presentationml.notesSlide+xml"/>
  <Override PartName="/ppt/embeddings/Microsoft_Equation6.bin" ContentType="application/vnd.openxmlformats-officedocument.oleObject"/>
  <Override PartName="/ppt/embeddings/Microsoft_Equation7.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notesSlides/notesSlide5.xml" ContentType="application/vnd.openxmlformats-officedocument.presentationml.notesSlide+xml"/>
  <Override PartName="/ppt/embeddings/Microsoft_Equation8.bin" ContentType="application/vnd.openxmlformats-officedocument.oleObject"/>
  <Override PartName="/ppt/embeddings/Microsoft_Equation9.bin" ContentType="application/vnd.openxmlformats-officedocument.oleObject"/>
  <Override PartName="/ppt/embeddings/Microsoft_Equation10.bin" ContentType="application/vnd.openxmlformats-officedocument.oleObject"/>
  <Override PartName="/ppt/embeddings/oleObject18.bin" ContentType="application/vnd.openxmlformats-officedocument.oleObject"/>
  <Override PartName="/ppt/embeddings/Microsoft_Equation11.bin" ContentType="application/vnd.openxmlformats-officedocument.oleObject"/>
  <Override PartName="/ppt/embeddings/Microsoft_Equation12.bin" ContentType="application/vnd.openxmlformats-officedocument.oleObject"/>
  <Override PartName="/ppt/embeddings/oleObject19.bin" ContentType="application/vnd.openxmlformats-officedocument.oleObject"/>
  <Override PartName="/ppt/embeddings/Microsoft_Equation13.bin" ContentType="application/vnd.openxmlformats-officedocument.oleObject"/>
  <Override PartName="/ppt/embeddings/Microsoft_Equation14.bin" ContentType="application/vnd.openxmlformats-officedocument.oleObject"/>
  <Override PartName="/ppt/embeddings/oleObject20.bin" ContentType="application/vnd.openxmlformats-officedocument.oleObject"/>
  <Override PartName="/ppt/embeddings/Microsoft_Equation15.bin" ContentType="application/vnd.openxmlformats-officedocument.oleObject"/>
  <Override PartName="/ppt/embeddings/Microsoft_Equation16.bin" ContentType="application/vnd.openxmlformats-officedocument.oleObject"/>
  <Override PartName="/ppt/embeddings/oleObject21.bin" ContentType="application/vnd.openxmlformats-officedocument.oleObject"/>
  <Override PartName="/ppt/embeddings/Microsoft_Equation17.bin" ContentType="application/vnd.openxmlformats-officedocument.oleObject"/>
  <Override PartName="/ppt/embeddings/Microsoft_Equation18.bin" ContentType="application/vnd.openxmlformats-officedocument.oleObject"/>
  <Override PartName="/ppt/embeddings/Microsoft_Equation19.bin" ContentType="application/vnd.openxmlformats-officedocument.oleObject"/>
  <Override PartName="/ppt/embeddings/Microsoft_Equation20.bin" ContentType="application/vnd.openxmlformats-officedocument.oleObject"/>
  <Override PartName="/ppt/notesSlides/notesSlide6.xml" ContentType="application/vnd.openxmlformats-officedocument.presentationml.notesSlide+xml"/>
  <Override PartName="/ppt/embeddings/oleObject22.bin" ContentType="application/vnd.openxmlformats-officedocument.oleObject"/>
  <Override PartName="/ppt/embeddings/Microsoft_Equation21.bin" ContentType="application/vnd.openxmlformats-officedocument.oleObject"/>
  <Override PartName="/ppt/embeddings/Microsoft_Equation22.bin" ContentType="application/vnd.openxmlformats-officedocument.oleObject"/>
  <Override PartName="/ppt/notesSlides/notesSlide7.xml" ContentType="application/vnd.openxmlformats-officedocument.presentationml.notesSlide+xml"/>
  <Override PartName="/ppt/embeddings/oleObject23.bin" ContentType="application/vnd.openxmlformats-officedocument.oleObject"/>
  <Override PartName="/ppt/embeddings/Microsoft_Equation23.bin" ContentType="application/vnd.openxmlformats-officedocument.oleObject"/>
  <Override PartName="/ppt/embeddings/Microsoft_Equation24.bin" ContentType="application/vnd.openxmlformats-officedocument.oleObject"/>
  <Override PartName="/ppt/notesSlides/notesSlide8.xml" ContentType="application/vnd.openxmlformats-officedocument.presentationml.notesSlide+xml"/>
  <Override PartName="/ppt/embeddings/oleObject24.bin" ContentType="application/vnd.openxmlformats-officedocument.oleObject"/>
  <Override PartName="/ppt/embeddings/Microsoft_Equation25.bin" ContentType="application/vnd.openxmlformats-officedocument.oleObject"/>
  <Override PartName="/ppt/embeddings/Microsoft_Equation26.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25.bin" ContentType="application/vnd.openxmlformats-officedocument.oleObject"/>
  <Override PartName="/ppt/embeddings/oleObject26.bin" ContentType="application/vnd.openxmlformats-officedocument.oleObject"/>
  <Override PartName="/ppt/notesSlides/notesSlide11.xml" ContentType="application/vnd.openxmlformats-officedocument.presentationml.notesSlide+xml"/>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notesSlides/notesSlide12.xml" ContentType="application/vnd.openxmlformats-officedocument.presentationml.notesSlide+xml"/>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notesSlides/notesSlide13.xml" ContentType="application/vnd.openxmlformats-officedocument.presentationml.notesSlide+xml"/>
  <Override PartName="/ppt/embeddings/oleObject33.bin" ContentType="application/vnd.openxmlformats-officedocument.oleObject"/>
  <Override PartName="/ppt/embeddings/oleObject34.bin" ContentType="application/vnd.openxmlformats-officedocument.oleObject"/>
  <Override PartName="/ppt/notesSlides/notesSlide14.xml" ContentType="application/vnd.openxmlformats-officedocument.presentationml.notesSlide+xml"/>
  <Override PartName="/ppt/embeddings/oleObject35.bin" ContentType="application/vnd.openxmlformats-officedocument.oleObject"/>
  <Override PartName="/ppt/embeddings/oleObject36.bin" ContentType="application/vnd.openxmlformats-officedocument.oleObject"/>
  <Override PartName="/ppt/notesSlides/notesSlide15.xml" ContentType="application/vnd.openxmlformats-officedocument.presentationml.notesSlide+xml"/>
  <Override PartName="/ppt/embeddings/oleObject37.bin" ContentType="application/vnd.openxmlformats-officedocument.oleObject"/>
  <Override PartName="/ppt/embeddings/oleObject38.bin" ContentType="application/vnd.openxmlformats-officedocument.oleObject"/>
  <Override PartName="/ppt/notesSlides/notesSlide16.xml" ContentType="application/vnd.openxmlformats-officedocument.presentationml.notesSlide+xml"/>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notesSlides/notesSlide17.xml" ContentType="application/vnd.openxmlformats-officedocument.presentationml.notesSlide+xml"/>
  <Override PartName="/ppt/embeddings/oleObject42.bin" ContentType="application/vnd.openxmlformats-officedocument.oleObject"/>
  <Override PartName="/ppt/embeddings/oleObject43.bin" ContentType="application/vnd.openxmlformats-officedocument.oleObject"/>
  <Override PartName="/ppt/notesSlides/notesSlide18.xml" ContentType="application/vnd.openxmlformats-officedocument.presentationml.notesSlide+xml"/>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notesSlides/notesSlide19.xml" ContentType="application/vnd.openxmlformats-officedocument.presentationml.notesSlide+xml"/>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notesSlides/notesSlide20.xml" ContentType="application/vnd.openxmlformats-officedocument.presentationml.notesSlide+xml"/>
  <Override PartName="/ppt/embeddings/oleObject52.bin" ContentType="application/vnd.openxmlformats-officedocument.oleObject"/>
  <Override PartName="/ppt/notesSlides/notesSlide21.xml" ContentType="application/vnd.openxmlformats-officedocument.presentationml.notesSlide+xml"/>
  <Override PartName="/ppt/embeddings/oleObject53.bin" ContentType="application/vnd.openxmlformats-officedocument.oleObject"/>
  <Override PartName="/ppt/notesSlides/notesSlide22.xml" ContentType="application/vnd.openxmlformats-officedocument.presentationml.notesSlide+xml"/>
  <Override PartName="/ppt/embeddings/oleObject54.bin" ContentType="application/vnd.openxmlformats-officedocument.oleObject"/>
  <Override PartName="/ppt/embeddings/oleObject55.bin" ContentType="application/vnd.openxmlformats-officedocument.oleObject"/>
  <Override PartName="/ppt/notesSlides/notesSlide23.xml" ContentType="application/vnd.openxmlformats-officedocument.presentationml.notesSlide+xml"/>
  <Override PartName="/ppt/embeddings/Microsoft_Equation27.bin" ContentType="application/vnd.openxmlformats-officedocument.oleObject"/>
  <Override PartName="/ppt/embeddings/oleObject56.bin" ContentType="application/vnd.openxmlformats-officedocument.oleObject"/>
  <Override PartName="/ppt/notesSlides/notesSlide24.xml" ContentType="application/vnd.openxmlformats-officedocument.presentationml.notesSlide+xml"/>
  <Override PartName="/ppt/embeddings/Microsoft_Equation28.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Microsoft_Equation29.bin" ContentType="application/vnd.openxmlformats-officedocument.oleObject"/>
  <Override PartName="/ppt/embeddings/Microsoft_Equation30.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ppt/embeddings/oleObject59.bin" ContentType="application/vnd.openxmlformats-officedocument.oleObject"/>
  <Override PartName="/ppt/embeddings/oleObject60.bin" ContentType="application/vnd.openxmlformats-officedocument.oleObject"/>
  <Override PartName="/ppt/notesSlides/notesSlide27.xml" ContentType="application/vnd.openxmlformats-officedocument.presentationml.notesSlide+xml"/>
  <Override PartName="/ppt/embeddings/oleObject61.bin" ContentType="application/vnd.openxmlformats-officedocument.oleObject"/>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62.bin" ContentType="application/vnd.openxmlformats-officedocument.oleObject"/>
  <Override PartName="/ppt/embeddings/oleObject63.bin" ContentType="application/vnd.openxmlformats-officedocument.oleObject"/>
  <Override PartName="/ppt/notesSlides/notesSlide39.xml" ContentType="application/vnd.openxmlformats-officedocument.presentationml.notesSlide+xml"/>
  <Override PartName="/ppt/notesSlides/notesSlide40.xml" ContentType="application/vnd.openxmlformats-officedocument.presentationml.notesSlide+xml"/>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notesSlides/notesSlide41.xml" ContentType="application/vnd.openxmlformats-officedocument.presentationml.notesSlide+xml"/>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notesSlides/notesSlide42.xml" ContentType="application/vnd.openxmlformats-officedocument.presentationml.notesSlide+xml"/>
  <Override PartName="/ppt/notesSlides/notesSlide43.xml" ContentType="application/vnd.openxmlformats-officedocument.presentationml.notesSlide+xml"/>
  <Override PartName="/ppt/embeddings/oleObject74.bin" ContentType="application/vnd.openxmlformats-officedocument.oleObject"/>
  <Override PartName="/ppt/embeddings/oleObject75.bin" ContentType="application/vnd.openxmlformats-officedocument.oleObject"/>
  <Override PartName="/ppt/notesSlides/notesSlide44.xml" ContentType="application/vnd.openxmlformats-officedocument.presentationml.notesSlide+xml"/>
  <Override PartName="/ppt/embeddings/oleObject76.bin" ContentType="application/vnd.openxmlformats-officedocument.oleObject"/>
  <Override PartName="/ppt/notesSlides/notesSlide45.xml" ContentType="application/vnd.openxmlformats-officedocument.presentationml.notesSlide+xml"/>
  <Override PartName="/ppt/embeddings/oleObject77.bin" ContentType="application/vnd.openxmlformats-officedocument.oleObject"/>
  <Override PartName="/ppt/notesSlides/notesSlide46.xml" ContentType="application/vnd.openxmlformats-officedocument.presentationml.notesSlide+xml"/>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notesSlides/notesSlide47.xml" ContentType="application/vnd.openxmlformats-officedocument.presentationml.notesSlide+xml"/>
  <Override PartName="/ppt/embeddings/oleObject81.bin" ContentType="application/vnd.openxmlformats-officedocument.oleObject"/>
  <Override PartName="/ppt/notesSlides/notesSlide48.xml" ContentType="application/vnd.openxmlformats-officedocument.presentationml.notesSlide+xml"/>
  <Override PartName="/ppt/embeddings/oleObject82.bin" ContentType="application/vnd.openxmlformats-officedocument.oleObject"/>
  <Override PartName="/ppt/embeddings/oleObject83.bin" ContentType="application/vnd.openxmlformats-officedocument.oleObject"/>
  <Override PartName="/ppt/notesSlides/notesSlide49.xml" ContentType="application/vnd.openxmlformats-officedocument.presentationml.notesSlide+xml"/>
  <Override PartName="/ppt/notesSlides/notesSlide50.xml" ContentType="application/vnd.openxmlformats-officedocument.presentationml.notesSlide+xml"/>
  <Override PartName="/ppt/embeddings/oleObject84.bin" ContentType="application/vnd.openxmlformats-officedocument.oleObject"/>
  <Override PartName="/ppt/embeddings/oleObject85.bin" ContentType="application/vnd.openxmlformats-officedocument.oleObject"/>
  <Override PartName="/ppt/notesSlides/notesSlide51.xml" ContentType="application/vnd.openxmlformats-officedocument.presentationml.notesSlide+xml"/>
  <Override PartName="/ppt/embeddings/oleObject86.bin" ContentType="application/vnd.openxmlformats-officedocument.oleObject"/>
  <Override PartName="/ppt/embeddings/oleObject87.bin" ContentType="application/vnd.openxmlformats-officedocument.oleObject"/>
  <Override PartName="/ppt/notesSlides/notesSlide52.xml" ContentType="application/vnd.openxmlformats-officedocument.presentationml.notesSlide+xml"/>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embeddings/oleObject91.bin" ContentType="application/vnd.openxmlformats-officedocument.oleObject"/>
  <Override PartName="/ppt/embeddings/oleObject92.bin" ContentType="application/vnd.openxmlformats-officedocument.oleObject"/>
  <Override PartName="/ppt/embeddings/oleObject93.bin" ContentType="application/vnd.openxmlformats-officedocument.oleObject"/>
  <Override PartName="/ppt/embeddings/oleObject94.bin" ContentType="application/vnd.openxmlformats-officedocument.oleObject"/>
  <Override PartName="/ppt/notesSlides/notesSlide53.xml" ContentType="application/vnd.openxmlformats-officedocument.presentationml.notesSlide+xml"/>
  <Override PartName="/ppt/embeddings/oleObject95.bin" ContentType="application/vnd.openxmlformats-officedocument.oleObject"/>
  <Override PartName="/ppt/embeddings/oleObject96.bin" ContentType="application/vnd.openxmlformats-officedocument.oleObject"/>
  <Override PartName="/ppt/notesSlides/notesSlide54.xml" ContentType="application/vnd.openxmlformats-officedocument.presentationml.notesSlide+xml"/>
  <Override PartName="/ppt/embeddings/oleObject97.bin" ContentType="application/vnd.openxmlformats-officedocument.oleObject"/>
  <Override PartName="/ppt/embeddings/oleObject98.bin" ContentType="application/vnd.openxmlformats-officedocument.oleObject"/>
  <Override PartName="/ppt/notesSlides/notesSlide55.xml" ContentType="application/vnd.openxmlformats-officedocument.presentationml.notesSlide+xml"/>
  <Override PartName="/ppt/embeddings/oleObject99.bin" ContentType="application/vnd.openxmlformats-officedocument.oleObject"/>
  <Override PartName="/ppt/embeddings/oleObject100.bin" ContentType="application/vnd.openxmlformats-officedocument.oleObject"/>
  <Override PartName="/ppt/embeddings/oleObject101.bin" ContentType="application/vnd.openxmlformats-officedocument.oleObject"/>
  <Override PartName="/ppt/notesSlides/notesSlide56.xml" ContentType="application/vnd.openxmlformats-officedocument.presentationml.notesSlide+xml"/>
  <Override PartName="/ppt/embeddings/oleObject102.bin" ContentType="application/vnd.openxmlformats-officedocument.oleObject"/>
  <Override PartName="/ppt/embeddings/oleObject103.bin" ContentType="application/vnd.openxmlformats-officedocument.oleObject"/>
  <Override PartName="/ppt/embeddings/oleObject104.bin" ContentType="application/vnd.openxmlformats-officedocument.oleObject"/>
  <Override PartName="/ppt/notesSlides/notesSlide57.xml" ContentType="application/vnd.openxmlformats-officedocument.presentationml.notesSlide+xml"/>
  <Override PartName="/ppt/embeddings/oleObject105.bin" ContentType="application/vnd.openxmlformats-officedocument.oleObject"/>
  <Override PartName="/ppt/embeddings/oleObject106.bin" ContentType="application/vnd.openxmlformats-officedocument.oleObject"/>
  <Override PartName="/ppt/embeddings/oleObject107.bin" ContentType="application/vnd.openxmlformats-officedocument.oleObject"/>
  <Override PartName="/ppt/notesSlides/notesSlide58.xml" ContentType="application/vnd.openxmlformats-officedocument.presentationml.notesSlide+xml"/>
  <Override PartName="/ppt/embeddings/oleObject108.bin" ContentType="application/vnd.openxmlformats-officedocument.oleObject"/>
  <Override PartName="/ppt/embeddings/oleObject109.bin" ContentType="application/vnd.openxmlformats-officedocument.oleObject"/>
  <Override PartName="/ppt/embeddings/oleObject110.bin" ContentType="application/vnd.openxmlformats-officedocument.oleObject"/>
  <Override PartName="/ppt/notesSlides/notesSlide59.xml" ContentType="application/vnd.openxmlformats-officedocument.presentationml.notesSlide+xml"/>
  <Override PartName="/ppt/embeddings/oleObject111.bin" ContentType="application/vnd.openxmlformats-officedocument.oleObject"/>
  <Override PartName="/ppt/embeddings/oleObject112.bin" ContentType="application/vnd.openxmlformats-officedocument.oleObject"/>
  <Override PartName="/ppt/embeddings/oleObject113.bin" ContentType="application/vnd.openxmlformats-officedocument.oleObject"/>
  <Override PartName="/ppt/notesSlides/notesSlide60.xml" ContentType="application/vnd.openxmlformats-officedocument.presentationml.notesSlide+xml"/>
  <Override PartName="/ppt/embeddings/oleObject114.bin" ContentType="application/vnd.openxmlformats-officedocument.oleObject"/>
  <Override PartName="/ppt/embeddings/oleObject115.bin" ContentType="application/vnd.openxmlformats-officedocument.oleObject"/>
  <Override PartName="/ppt/embeddings/oleObject116.bin" ContentType="application/vnd.openxmlformats-officedocument.oleObject"/>
  <Override PartName="/ppt/notesSlides/notesSlide61.xml" ContentType="application/vnd.openxmlformats-officedocument.presentationml.notesSlide+xml"/>
  <Override PartName="/ppt/embeddings/oleObject117.bin" ContentType="application/vnd.openxmlformats-officedocument.oleObject"/>
  <Override PartName="/ppt/embeddings/oleObject118.bin" ContentType="application/vnd.openxmlformats-officedocument.oleObject"/>
  <Override PartName="/ppt/embeddings/oleObject119.bin" ContentType="application/vnd.openxmlformats-officedocument.oleObject"/>
  <Override PartName="/ppt/notesSlides/notesSlide62.xml" ContentType="application/vnd.openxmlformats-officedocument.presentationml.notesSlide+xml"/>
  <Override PartName="/ppt/embeddings/oleObject120.bin" ContentType="application/vnd.openxmlformats-officedocument.oleObject"/>
  <Override PartName="/ppt/embeddings/oleObject121.bin" ContentType="application/vnd.openxmlformats-officedocument.oleObject"/>
  <Override PartName="/ppt/embeddings/oleObject122.bin" ContentType="application/vnd.openxmlformats-officedocument.oleObject"/>
  <Override PartName="/ppt/notesSlides/notesSlide63.xml" ContentType="application/vnd.openxmlformats-officedocument.presentationml.notesSlide+xml"/>
  <Override PartName="/ppt/embeddings/oleObject123.bin" ContentType="application/vnd.openxmlformats-officedocument.oleObject"/>
  <Override PartName="/ppt/embeddings/Microsoft_Equation31.bin" ContentType="application/vnd.openxmlformats-officedocument.oleObject"/>
  <Override PartName="/ppt/embeddings/oleObject124.bin" ContentType="application/vnd.openxmlformats-officedocument.oleObject"/>
  <Override PartName="/ppt/embeddings/Microsoft_Equation32.bin" ContentType="application/vnd.openxmlformats-officedocument.oleObject"/>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0"/>
  </p:notesMasterIdLst>
  <p:handoutMasterIdLst>
    <p:handoutMasterId r:id="rId161"/>
  </p:handoutMasterIdLst>
  <p:sldIdLst>
    <p:sldId id="256" r:id="rId2"/>
    <p:sldId id="548" r:id="rId3"/>
    <p:sldId id="502" r:id="rId4"/>
    <p:sldId id="492" r:id="rId5"/>
    <p:sldId id="262" r:id="rId6"/>
    <p:sldId id="314" r:id="rId7"/>
    <p:sldId id="315" r:id="rId8"/>
    <p:sldId id="354" r:id="rId9"/>
    <p:sldId id="353" r:id="rId10"/>
    <p:sldId id="360" r:id="rId11"/>
    <p:sldId id="322" r:id="rId12"/>
    <p:sldId id="541" r:id="rId13"/>
    <p:sldId id="326" r:id="rId14"/>
    <p:sldId id="382" r:id="rId15"/>
    <p:sldId id="327" r:id="rId16"/>
    <p:sldId id="376" r:id="rId17"/>
    <p:sldId id="377" r:id="rId18"/>
    <p:sldId id="328" r:id="rId19"/>
    <p:sldId id="539" r:id="rId20"/>
    <p:sldId id="540" r:id="rId21"/>
    <p:sldId id="378" r:id="rId22"/>
    <p:sldId id="379" r:id="rId23"/>
    <p:sldId id="383" r:id="rId24"/>
    <p:sldId id="380" r:id="rId25"/>
    <p:sldId id="384" r:id="rId26"/>
    <p:sldId id="385" r:id="rId27"/>
    <p:sldId id="386" r:id="rId28"/>
    <p:sldId id="387" r:id="rId29"/>
    <p:sldId id="388" r:id="rId30"/>
    <p:sldId id="549" r:id="rId31"/>
    <p:sldId id="550" r:id="rId32"/>
    <p:sldId id="551" r:id="rId33"/>
    <p:sldId id="552" r:id="rId34"/>
    <p:sldId id="553" r:id="rId35"/>
    <p:sldId id="554" r:id="rId36"/>
    <p:sldId id="545" r:id="rId37"/>
    <p:sldId id="546" r:id="rId38"/>
    <p:sldId id="547" r:id="rId39"/>
    <p:sldId id="527" r:id="rId40"/>
    <p:sldId id="528" r:id="rId41"/>
    <p:sldId id="529" r:id="rId42"/>
    <p:sldId id="530" r:id="rId43"/>
    <p:sldId id="531" r:id="rId44"/>
    <p:sldId id="532" r:id="rId45"/>
    <p:sldId id="533" r:id="rId46"/>
    <p:sldId id="534" r:id="rId47"/>
    <p:sldId id="535" r:id="rId48"/>
    <p:sldId id="536" r:id="rId49"/>
    <p:sldId id="537" r:id="rId50"/>
    <p:sldId id="335" r:id="rId51"/>
    <p:sldId id="389" r:id="rId52"/>
    <p:sldId id="390" r:id="rId53"/>
    <p:sldId id="391" r:id="rId54"/>
    <p:sldId id="344" r:id="rId55"/>
    <p:sldId id="345" r:id="rId56"/>
    <p:sldId id="493" r:id="rId57"/>
    <p:sldId id="494" r:id="rId58"/>
    <p:sldId id="495" r:id="rId59"/>
    <p:sldId id="496" r:id="rId60"/>
    <p:sldId id="497" r:id="rId61"/>
    <p:sldId id="498" r:id="rId62"/>
    <p:sldId id="499" r:id="rId63"/>
    <p:sldId id="500" r:id="rId64"/>
    <p:sldId id="501" r:id="rId65"/>
    <p:sldId id="268" r:id="rId66"/>
    <p:sldId id="400" r:id="rId67"/>
    <p:sldId id="346" r:id="rId68"/>
    <p:sldId id="555" r:id="rId69"/>
    <p:sldId id="401" r:id="rId70"/>
    <p:sldId id="402" r:id="rId71"/>
    <p:sldId id="403" r:id="rId72"/>
    <p:sldId id="306" r:id="rId73"/>
    <p:sldId id="406" r:id="rId74"/>
    <p:sldId id="409" r:id="rId75"/>
    <p:sldId id="410" r:id="rId76"/>
    <p:sldId id="411" r:id="rId77"/>
    <p:sldId id="412" r:id="rId78"/>
    <p:sldId id="503" r:id="rId79"/>
    <p:sldId id="504" r:id="rId80"/>
    <p:sldId id="505" r:id="rId81"/>
    <p:sldId id="506" r:id="rId82"/>
    <p:sldId id="416" r:id="rId83"/>
    <p:sldId id="417" r:id="rId84"/>
    <p:sldId id="418" r:id="rId85"/>
    <p:sldId id="419" r:id="rId86"/>
    <p:sldId id="420" r:id="rId87"/>
    <p:sldId id="421" r:id="rId88"/>
    <p:sldId id="422" r:id="rId89"/>
    <p:sldId id="423" r:id="rId90"/>
    <p:sldId id="424" r:id="rId91"/>
    <p:sldId id="425" r:id="rId92"/>
    <p:sldId id="426" r:id="rId93"/>
    <p:sldId id="427" r:id="rId94"/>
    <p:sldId id="428" r:id="rId95"/>
    <p:sldId id="429" r:id="rId96"/>
    <p:sldId id="430" r:id="rId97"/>
    <p:sldId id="431" r:id="rId98"/>
    <p:sldId id="432" r:id="rId99"/>
    <p:sldId id="433" r:id="rId100"/>
    <p:sldId id="434" r:id="rId101"/>
    <p:sldId id="435" r:id="rId102"/>
    <p:sldId id="436" r:id="rId103"/>
    <p:sldId id="437" r:id="rId104"/>
    <p:sldId id="438" r:id="rId105"/>
    <p:sldId id="439" r:id="rId106"/>
    <p:sldId id="440" r:id="rId107"/>
    <p:sldId id="441" r:id="rId108"/>
    <p:sldId id="442" r:id="rId109"/>
    <p:sldId id="443" r:id="rId110"/>
    <p:sldId id="444" r:id="rId111"/>
    <p:sldId id="445" r:id="rId112"/>
    <p:sldId id="446" r:id="rId113"/>
    <p:sldId id="447" r:id="rId114"/>
    <p:sldId id="448" r:id="rId115"/>
    <p:sldId id="449" r:id="rId116"/>
    <p:sldId id="450" r:id="rId117"/>
    <p:sldId id="451" r:id="rId118"/>
    <p:sldId id="452" r:id="rId119"/>
    <p:sldId id="453" r:id="rId120"/>
    <p:sldId id="454" r:id="rId121"/>
    <p:sldId id="455" r:id="rId122"/>
    <p:sldId id="456" r:id="rId123"/>
    <p:sldId id="457" r:id="rId124"/>
    <p:sldId id="458" r:id="rId125"/>
    <p:sldId id="459" r:id="rId126"/>
    <p:sldId id="460" r:id="rId127"/>
    <p:sldId id="461" r:id="rId128"/>
    <p:sldId id="462" r:id="rId129"/>
    <p:sldId id="463" r:id="rId130"/>
    <p:sldId id="464" r:id="rId131"/>
    <p:sldId id="465" r:id="rId132"/>
    <p:sldId id="466" r:id="rId133"/>
    <p:sldId id="467" r:id="rId134"/>
    <p:sldId id="468" r:id="rId135"/>
    <p:sldId id="478" r:id="rId136"/>
    <p:sldId id="516" r:id="rId137"/>
    <p:sldId id="514" r:id="rId138"/>
    <p:sldId id="518" r:id="rId139"/>
    <p:sldId id="519" r:id="rId140"/>
    <p:sldId id="521" r:id="rId141"/>
    <p:sldId id="520" r:id="rId142"/>
    <p:sldId id="508" r:id="rId143"/>
    <p:sldId id="509" r:id="rId144"/>
    <p:sldId id="510" r:id="rId145"/>
    <p:sldId id="473" r:id="rId146"/>
    <p:sldId id="474" r:id="rId147"/>
    <p:sldId id="513" r:id="rId148"/>
    <p:sldId id="556" r:id="rId149"/>
    <p:sldId id="484" r:id="rId150"/>
    <p:sldId id="485" r:id="rId151"/>
    <p:sldId id="486" r:id="rId152"/>
    <p:sldId id="487" r:id="rId153"/>
    <p:sldId id="557" r:id="rId154"/>
    <p:sldId id="558" r:id="rId155"/>
    <p:sldId id="559" r:id="rId156"/>
    <p:sldId id="489" r:id="rId157"/>
    <p:sldId id="490" r:id="rId158"/>
    <p:sldId id="491" r:id="rId1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85305" autoAdjust="0"/>
  </p:normalViewPr>
  <p:slideViewPr>
    <p:cSldViewPr snapToGrid="0" snapToObjects="1">
      <p:cViewPr varScale="1">
        <p:scale>
          <a:sx n="92" d="100"/>
          <a:sy n="92" d="100"/>
        </p:scale>
        <p:origin x="-1376"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notesMaster" Target="notesMasters/notesMaster1.xml"/><Relationship Id="rId161" Type="http://schemas.openxmlformats.org/officeDocument/2006/relationships/handoutMaster" Target="handoutMasters/handoutMaster1.xml"/><Relationship Id="rId16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presProps" Target="presProps.xml"/><Relationship Id="rId164" Type="http://schemas.openxmlformats.org/officeDocument/2006/relationships/viewProps" Target="viewProps.xml"/><Relationship Id="rId165" Type="http://schemas.openxmlformats.org/officeDocument/2006/relationships/theme" Target="theme/theme1.xml"/><Relationship Id="rId16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 Id="rId2"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16.emf"/><Relationship Id="rId3" Type="http://schemas.openxmlformats.org/officeDocument/2006/relationships/image" Target="../media/image1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16.emf"/><Relationship Id="rId3" Type="http://schemas.openxmlformats.org/officeDocument/2006/relationships/image" Target="../media/image1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16.emf"/><Relationship Id="rId3" Type="http://schemas.openxmlformats.org/officeDocument/2006/relationships/image" Target="../media/image19.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image" Target="../media/image8.emf"/><Relationship Id="rId2" Type="http://schemas.openxmlformats.org/officeDocument/2006/relationships/image" Target="../media/image1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23.emf"/><Relationship Id="rId3" Type="http://schemas.openxmlformats.org/officeDocument/2006/relationships/image" Target="../media/image2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23.emf"/><Relationship Id="rId3"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image" Target="../media/image3.emf"/><Relationship Id="rId2"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23.emf"/><Relationship Id="rId3" Type="http://schemas.openxmlformats.org/officeDocument/2006/relationships/image" Target="../media/image2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 Id="rId3"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 Id="rId3"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5.emf"/><Relationship Id="rId3"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emf"/><Relationship Id="rId1" Type="http://schemas.openxmlformats.org/officeDocument/2006/relationships/image" Target="../media/image28.emf"/><Relationship Id="rId2"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3.emf"/><Relationship Id="rId3"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emf"/><Relationship Id="rId1" Type="http://schemas.openxmlformats.org/officeDocument/2006/relationships/image" Target="../media/image29.emf"/><Relationship Id="rId2" Type="http://schemas.openxmlformats.org/officeDocument/2006/relationships/image" Target="../media/image2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1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0.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34.wmf"/><Relationship Id="rId4" Type="http://schemas.openxmlformats.org/officeDocument/2006/relationships/image" Target="../media/image31.emf"/><Relationship Id="rId5" Type="http://schemas.openxmlformats.org/officeDocument/2006/relationships/image" Target="../media/image35.emf"/><Relationship Id="rId1" Type="http://schemas.openxmlformats.org/officeDocument/2006/relationships/image" Target="../media/image32.emf"/><Relationship Id="rId2" Type="http://schemas.openxmlformats.org/officeDocument/2006/relationships/image" Target="../media/image3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5.wmf"/><Relationship Id="rId2"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1.emf"/><Relationship Id="rId2" Type="http://schemas.openxmlformats.org/officeDocument/2006/relationships/image" Target="../media/image5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emf"/><Relationship Id="rId3" Type="http://schemas.openxmlformats.org/officeDocument/2006/relationships/image" Target="../media/image5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emf"/><Relationship Id="rId3" Type="http://schemas.openxmlformats.org/officeDocument/2006/relationships/image" Target="../media/image5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9.emf"/><Relationship Id="rId2" Type="http://schemas.openxmlformats.org/officeDocument/2006/relationships/image" Target="../media/image60.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 Id="rId2" Type="http://schemas.openxmlformats.org/officeDocument/2006/relationships/image" Target="../media/image12.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6.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68.emf"/><Relationship Id="rId2" Type="http://schemas.openxmlformats.org/officeDocument/2006/relationships/image" Target="../media/image69.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0.emf"/><Relationship Id="rId2" Type="http://schemas.openxmlformats.org/officeDocument/2006/relationships/image" Target="../media/image69.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1.wmf"/><Relationship Id="rId2" Type="http://schemas.openxmlformats.org/officeDocument/2006/relationships/image" Target="../media/image72.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2.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4.wmf"/><Relationship Id="rId3" Type="http://schemas.openxmlformats.org/officeDocument/2006/relationships/image" Target="../media/image75.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6.emf"/><Relationship Id="rId2" Type="http://schemas.openxmlformats.org/officeDocument/2006/relationships/image" Target="../media/image77.emf"/><Relationship Id="rId3" Type="http://schemas.openxmlformats.org/officeDocument/2006/relationships/image" Target="../media/image78.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9.emf"/><Relationship Id="rId2" Type="http://schemas.openxmlformats.org/officeDocument/2006/relationships/image" Target="../media/image76.emf"/><Relationship Id="rId3" Type="http://schemas.openxmlformats.org/officeDocument/2006/relationships/image" Target="../media/image80.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81.emf"/><Relationship Id="rId2" Type="http://schemas.openxmlformats.org/officeDocument/2006/relationships/image" Target="../media/image76.emf"/><Relationship Id="rId3" Type="http://schemas.openxmlformats.org/officeDocument/2006/relationships/image" Target="../media/image80.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82.emf"/><Relationship Id="rId2" Type="http://schemas.openxmlformats.org/officeDocument/2006/relationships/image" Target="../media/image76.emf"/><Relationship Id="rId3" Type="http://schemas.openxmlformats.org/officeDocument/2006/relationships/image" Target="../media/image80.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83.emf"/><Relationship Id="rId2" Type="http://schemas.openxmlformats.org/officeDocument/2006/relationships/image" Target="../media/image76.emf"/><Relationship Id="rId3" Type="http://schemas.openxmlformats.org/officeDocument/2006/relationships/image" Target="../media/image80.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5.emf"/><Relationship Id="rId3" Type="http://schemas.openxmlformats.org/officeDocument/2006/relationships/image" Target="../media/image8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87.emf"/><Relationship Id="rId2" Type="http://schemas.openxmlformats.org/officeDocument/2006/relationships/image" Target="../media/image85.emf"/><Relationship Id="rId3" Type="http://schemas.openxmlformats.org/officeDocument/2006/relationships/image" Target="../media/image88.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53.wmf"/><Relationship Id="rId4" Type="http://schemas.openxmlformats.org/officeDocument/2006/relationships/image" Target="../media/image62.emf"/><Relationship Id="rId1" Type="http://schemas.openxmlformats.org/officeDocument/2006/relationships/image" Target="../media/image51.emf"/><Relationship Id="rId2" Type="http://schemas.openxmlformats.org/officeDocument/2006/relationships/image" Target="../media/image8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2/24/15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 is a what if scenario</a:t>
            </a:r>
            <a:r>
              <a:rPr lang="en-US" baseline="0" dirty="0" smtClean="0"/>
              <a:t> (what if two things are the same). If the difference between them is large, this is unlikely. Otherwise the reverse is true.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243866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 </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r>
              <a:rPr lang="en-US" i="0" dirty="0" smtClean="0"/>
              <a:t>.</a:t>
            </a:r>
            <a:endParaRPr lang="en-US" i="0"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a:p>
            <a:r>
              <a:rPr lang="en-US" dirty="0"/>
              <a:t>----- Meeting Notes (2/24/15 09:22) -----</a:t>
            </a:r>
          </a:p>
          <a:p>
            <a:r>
              <a:rPr lang="en-US" dirty="0"/>
              <a:t>samples are standard deviations</a:t>
            </a:r>
          </a:p>
          <a:p>
            <a:r>
              <a:rPr lang="en-US" dirty="0"/>
              <a:t>calcualte the expected standard deviation  </a:t>
            </a:r>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175220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dirty="0" smtClean="0"/>
              <a:t>If our observed age value lies outside the green lines, the probability of getting a value as extreme as this </a:t>
            </a:r>
            <a:r>
              <a:rPr kumimoji="0" lang="en-US" sz="1200" dirty="0" smtClean="0">
                <a:solidFill>
                  <a:srgbClr val="FF0000"/>
                </a:solidFill>
              </a:rPr>
              <a:t>if the null hypothesis is true</a:t>
            </a:r>
            <a:r>
              <a:rPr kumimoji="0" lang="en-US" sz="1200" dirty="0" smtClean="0"/>
              <a:t> is &lt; 5%  </a:t>
            </a:r>
          </a:p>
          <a:p>
            <a:pPr marL="0" marR="0" indent="0" algn="l" defTabSz="457200" rtl="0" eaLnBrk="1" fontAlgn="auto" latinLnBrk="0" hangingPunct="1">
              <a:lnSpc>
                <a:spcPct val="100000"/>
              </a:lnSpc>
              <a:spcBef>
                <a:spcPts val="0"/>
              </a:spcBef>
              <a:spcAft>
                <a:spcPts val="0"/>
              </a:spcAft>
              <a:buClrTx/>
              <a:buSzTx/>
              <a:buFontTx/>
              <a:buNone/>
              <a:tabLst/>
              <a:defRPr/>
            </a:pPr>
            <a:r>
              <a:rPr kumimoji="0" lang="en-US" dirty="0" smtClean="0"/>
              <a:t>Small p values narrow the green lines </a:t>
            </a:r>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888735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equal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equal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equal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52</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predict higher instead of </a:t>
            </a:r>
            <a:r>
              <a:rPr lang="en-US" dirty="0" smtClean="0"/>
              <a:t>equal</a:t>
            </a: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2078840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say we think dogs are adopted quicker</a:t>
            </a:r>
            <a:r>
              <a:rPr lang="en-US" baseline="0" dirty="0" smtClean="0"/>
              <a:t> when they are younger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54</a:t>
            </a:fld>
            <a:endParaRPr lang="en-US"/>
          </a:p>
        </p:txBody>
      </p:sp>
    </p:spTree>
    <p:extLst>
      <p:ext uri="{BB962C8B-B14F-4D97-AF65-F5344CB8AC3E}">
        <p14:creationId xmlns:p14="http://schemas.microsoft.com/office/powerpoint/2010/main" val="1605037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69</a:t>
            </a:fld>
            <a:endParaRPr lang="en-US"/>
          </a:p>
        </p:txBody>
      </p:sp>
    </p:spTree>
    <p:extLst>
      <p:ext uri="{BB962C8B-B14F-4D97-AF65-F5344CB8AC3E}">
        <p14:creationId xmlns:p14="http://schemas.microsoft.com/office/powerpoint/2010/main" val="2488415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77</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84AC4135-6143-E64E-9B90-0491885BC934}" type="slidenum">
              <a:rPr lang="en-US"/>
              <a:pPr/>
              <a:t>81</a:t>
            </a:fld>
            <a:endParaRPr lang="en-US"/>
          </a:p>
        </p:txBody>
      </p:sp>
      <p:sp>
        <p:nvSpPr>
          <p:cNvPr id="1018882" name="Rectangle 2"/>
          <p:cNvSpPr>
            <a:spLocks noChangeArrowheads="1"/>
          </p:cNvSpPr>
          <p:nvPr/>
        </p:nvSpPr>
        <p:spPr bwMode="auto">
          <a:xfrm>
            <a:off x="388620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3" name="Rectangle 3"/>
          <p:cNvSpPr>
            <a:spLocks noChangeArrowheads="1"/>
          </p:cNvSpPr>
          <p:nvPr/>
        </p:nvSpPr>
        <p:spPr bwMode="auto">
          <a:xfrm>
            <a:off x="0" y="8686643"/>
            <a:ext cx="2971800" cy="45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4" name="Rectangle 4"/>
          <p:cNvSpPr>
            <a:spLocks noChangeArrowheads="1"/>
          </p:cNvSpPr>
          <p:nvPr/>
        </p:nvSpPr>
        <p:spPr bwMode="auto">
          <a:xfrm>
            <a:off x="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5" name="Rectangle 5"/>
          <p:cNvSpPr>
            <a:spLocks noGrp="1" noChangeArrowheads="1"/>
          </p:cNvSpPr>
          <p:nvPr>
            <p:ph type="body" idx="1"/>
          </p:nvPr>
        </p:nvSpPr>
        <p:spPr>
          <a:xfrm>
            <a:off x="914400" y="4419548"/>
            <a:ext cx="5029200" cy="4039202"/>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p>
        </p:txBody>
      </p:sp>
      <p:sp>
        <p:nvSpPr>
          <p:cNvPr id="1018886" name="Rectangle 6"/>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 uri="{FAA26D3D-D897-4be2-8F04-BA451C77F1D7}">
              <ma14:placeholderFlag xmlns:ma14="http://schemas.microsoft.com/office/mac/drawingml/2011/main" val="1"/>
            </a:ext>
          </a:extLst>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B538D59-E0F6-884B-AF1C-B07FC7641C56}" type="slidenum">
              <a:rPr lang="en-US" b="0"/>
              <a:pPr eaLnBrk="1" hangingPunct="1"/>
              <a:t>84</a:t>
            </a:fld>
            <a:endParaRPr lang="en-US"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AC14B24B-4272-8542-9831-6FCCE43E8144}" type="slidenum">
              <a:rPr lang="en-US" b="0"/>
              <a:pPr eaLnBrk="1" hangingPunct="1"/>
              <a:t>85</a:t>
            </a:fld>
            <a:endParaRPr lang="en-US"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4245569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D01ADCB4-3FB3-EB47-BB2E-7AD795F9EE2B}" type="slidenum">
              <a:rPr lang="en-US" b="0"/>
              <a:pPr eaLnBrk="1" hangingPunct="1"/>
              <a:t>87</a:t>
            </a:fld>
            <a:endParaRPr lang="en-US" b="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Equivalent</a:t>
            </a:r>
            <a:r>
              <a:rPr lang="en-US" baseline="0" dirty="0" smtClean="0"/>
              <a:t> to strength for a t-test? Size of difference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88</a:t>
            </a:fld>
            <a:endParaRPr lang="en-US"/>
          </a:p>
        </p:txBody>
      </p:sp>
    </p:spTree>
    <p:extLst>
      <p:ext uri="{BB962C8B-B14F-4D97-AF65-F5344CB8AC3E}">
        <p14:creationId xmlns:p14="http://schemas.microsoft.com/office/powerpoint/2010/main" val="1319535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89</a:t>
            </a:fld>
            <a:endParaRPr lang="en-US" b="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E2AF5D-16E8-B144-9B73-6F6994AA5883}" type="slidenum">
              <a:rPr lang="en-US" b="0"/>
              <a:pPr eaLnBrk="1" hangingPunct="1"/>
              <a:t>90</a:t>
            </a:fld>
            <a:endParaRPr lang="en-US" b="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8657A0A0-8BCF-8F42-AF7E-05D4BFD08C6A}" type="slidenum">
              <a:rPr lang="en-US" b="0"/>
              <a:pPr eaLnBrk="1" hangingPunct="1"/>
              <a:t>91</a:t>
            </a:fld>
            <a:endParaRPr lang="en-US" b="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92</a:t>
            </a:fld>
            <a:endParaRPr lang="en-US" b="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93</a:t>
            </a:fld>
            <a:endParaRPr lang="en-US" b="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94</a:t>
            </a:fld>
            <a:endParaRPr lang="en-US" b="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96</a:t>
            </a:fld>
            <a:endParaRPr lang="en-US" b="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04B153F5-0822-0A4B-AFE7-6C20B81FEE69}" type="slidenum">
              <a:rPr lang="en-US" b="0"/>
              <a:pPr eaLnBrk="1" hangingPunct="1"/>
              <a:t>98</a:t>
            </a:fld>
            <a:endParaRPr lang="en-US"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857952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34EB18EB-1B41-0446-987E-E64FA4B7E14D}" type="slidenum">
              <a:rPr lang="en-US" b="0"/>
              <a:pPr eaLnBrk="1" hangingPunct="1"/>
              <a:t>99</a:t>
            </a:fld>
            <a:endParaRPr lang="en-US" b="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103</a:t>
            </a:fld>
            <a:endParaRPr lang="en-US" b="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221528FF-2B2F-B443-8A16-D12FCF47667E}" type="slidenum">
              <a:rPr lang="en-US" b="0"/>
              <a:pPr eaLnBrk="1" hangingPunct="1"/>
              <a:t>105</a:t>
            </a:fld>
            <a:endParaRPr lang="en-US" b="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7229B993-EDED-F84D-8DCA-691A62BD1887}" type="slidenum">
              <a:rPr lang="en-NZ" b="0"/>
              <a:pPr eaLnBrk="1" hangingPunct="1"/>
              <a:t>107</a:t>
            </a:fld>
            <a:endParaRPr lang="en-NZ" b="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NZ">
              <a:latin typeface="Arial" charset="0"/>
              <a:cs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any good?</a:t>
            </a:r>
            <a:r>
              <a:rPr lang="en-US" baseline="0" dirty="0" smtClean="0"/>
              <a:t> How do you know?</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118</a:t>
            </a:fld>
            <a:endParaRPr lang="en-US"/>
          </a:p>
        </p:txBody>
      </p:sp>
    </p:spTree>
    <p:extLst>
      <p:ext uri="{BB962C8B-B14F-4D97-AF65-F5344CB8AC3E}">
        <p14:creationId xmlns:p14="http://schemas.microsoft.com/office/powerpoint/2010/main" val="3732650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119</a:t>
            </a:fld>
            <a:endParaRPr lang="en-US"/>
          </a:p>
        </p:txBody>
      </p:sp>
    </p:spTree>
    <p:extLst>
      <p:ext uri="{BB962C8B-B14F-4D97-AF65-F5344CB8AC3E}">
        <p14:creationId xmlns:p14="http://schemas.microsoft.com/office/powerpoint/2010/main" val="2117197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solve for y by estimating b0 and b1</a:t>
            </a:r>
          </a:p>
          <a:p>
            <a:pPr marL="0" indent="0">
              <a:lnSpc>
                <a:spcPct val="110000"/>
              </a:lnSpc>
              <a:spcBef>
                <a:spcPct val="45000"/>
              </a:spcBef>
              <a:buNone/>
            </a:pPr>
            <a:r>
              <a:rPr lang="en-US" sz="1200" dirty="0" smtClean="0"/>
              <a:t>b</a:t>
            </a:r>
            <a:r>
              <a:rPr lang="en-US" sz="1200" baseline="-25000" dirty="0" smtClean="0"/>
              <a:t>0</a:t>
            </a:r>
            <a:r>
              <a:rPr lang="en-US" sz="1200" dirty="0" smtClean="0"/>
              <a:t> is the estimated average value of y when the value of x is zero</a:t>
            </a:r>
            <a:endParaRPr lang="en-US" sz="800" dirty="0" smtClean="0"/>
          </a:p>
          <a:p>
            <a:pPr marL="0" indent="0">
              <a:lnSpc>
                <a:spcPct val="110000"/>
              </a:lnSpc>
              <a:spcBef>
                <a:spcPct val="45000"/>
              </a:spcBef>
              <a:buNone/>
            </a:pPr>
            <a:r>
              <a:rPr lang="en-US" sz="1200" dirty="0" smtClean="0"/>
              <a:t>b</a:t>
            </a:r>
            <a:r>
              <a:rPr lang="en-US" sz="1200" baseline="-25000" dirty="0" smtClean="0"/>
              <a:t>1</a:t>
            </a:r>
            <a:r>
              <a:rPr lang="en-US" sz="1200" dirty="0" smtClean="0"/>
              <a:t> is the estimated change in the average value of y as a result of a one-unit change in x</a:t>
            </a:r>
          </a:p>
          <a:p>
            <a:pPr marL="0" marR="0" indent="0" algn="l" defTabSz="457200" rtl="0" eaLnBrk="1" fontAlgn="auto" latinLnBrk="0" hangingPunct="1">
              <a:lnSpc>
                <a:spcPct val="110000"/>
              </a:lnSpc>
              <a:spcBef>
                <a:spcPct val="45000"/>
              </a:spcBef>
              <a:spcAft>
                <a:spcPts val="0"/>
              </a:spcAft>
              <a:buClrTx/>
              <a:buSzTx/>
              <a:buFontTx/>
              <a:buNone/>
              <a:tabLst/>
              <a:defRPr/>
            </a:pPr>
            <a:r>
              <a:rPr lang="en-US" sz="1200" dirty="0" smtClean="0"/>
              <a:t>The simple regression line always passes through the mean of the y variable and the mean of the x variable</a:t>
            </a:r>
          </a:p>
          <a:p>
            <a:pPr marL="0" indent="0">
              <a:lnSpc>
                <a:spcPct val="110000"/>
              </a:lnSpc>
              <a:spcBef>
                <a:spcPct val="45000"/>
              </a:spcBef>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120</a:t>
            </a:fld>
            <a:endParaRPr lang="en-US"/>
          </a:p>
        </p:txBody>
      </p:sp>
    </p:spTree>
    <p:extLst>
      <p:ext uri="{BB962C8B-B14F-4D97-AF65-F5344CB8AC3E}">
        <p14:creationId xmlns:p14="http://schemas.microsoft.com/office/powerpoint/2010/main" val="2117197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122</a:t>
            </a:fld>
            <a:endParaRPr lang="en-US"/>
          </a:p>
        </p:txBody>
      </p:sp>
    </p:spTree>
    <p:extLst>
      <p:ext uri="{BB962C8B-B14F-4D97-AF65-F5344CB8AC3E}">
        <p14:creationId xmlns:p14="http://schemas.microsoft.com/office/powerpoint/2010/main" val="2343823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123</a:t>
            </a:fld>
            <a:endParaRPr lang="en-US"/>
          </a:p>
        </p:txBody>
      </p:sp>
    </p:spTree>
    <p:extLst>
      <p:ext uri="{BB962C8B-B14F-4D97-AF65-F5344CB8AC3E}">
        <p14:creationId xmlns:p14="http://schemas.microsoft.com/office/powerpoint/2010/main" val="2343823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machine learning we can play with these a bit – will get to this next week</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125</a:t>
            </a:fld>
            <a:endParaRPr lang="en-US"/>
          </a:p>
        </p:txBody>
      </p:sp>
    </p:spTree>
    <p:extLst>
      <p:ext uri="{BB962C8B-B14F-4D97-AF65-F5344CB8AC3E}">
        <p14:creationId xmlns:p14="http://schemas.microsoft.com/office/powerpoint/2010/main" val="3194892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Meaning? The sample was not drawn from a population with a population mean of </a:t>
            </a:r>
            <a:r>
              <a:rPr lang="en-US" dirty="0" smtClean="0"/>
              <a:t>68</a:t>
            </a: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232010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folHlink"/>
                </a:solidFill>
              </a:rPr>
              <a:t>Here, no houses had 0 square feet, so b</a:t>
            </a:r>
            <a:r>
              <a:rPr lang="en-US" baseline="-25000" dirty="0" smtClean="0">
                <a:solidFill>
                  <a:schemeClr val="folHlink"/>
                </a:solidFill>
              </a:rPr>
              <a:t>0</a:t>
            </a:r>
            <a:r>
              <a:rPr lang="en-US" dirty="0" smtClean="0">
                <a:solidFill>
                  <a:schemeClr val="folHlink"/>
                </a:solidFill>
              </a:rPr>
              <a:t> = 98.24833 just indicates that, for houses within the range of sizes observed, $98,248.33 is the portion of the house price not explained by square feet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128</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129</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130</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Where does B1 come from? … http://</a:t>
            </a:r>
            <a:r>
              <a:rPr lang="en-US" dirty="0" err="1" smtClean="0"/>
              <a:t>stattrek.com</a:t>
            </a:r>
            <a:r>
              <a:rPr lang="en-US" dirty="0" smtClean="0"/>
              <a:t>/regression/slope-</a:t>
            </a:r>
            <a:r>
              <a:rPr lang="en-US" smtClean="0"/>
              <a:t>test.aspx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134</a:t>
            </a:fld>
            <a:endParaRPr lang="en-US"/>
          </a:p>
        </p:txBody>
      </p:sp>
    </p:spTree>
    <p:extLst>
      <p:ext uri="{BB962C8B-B14F-4D97-AF65-F5344CB8AC3E}">
        <p14:creationId xmlns:p14="http://schemas.microsoft.com/office/powerpoint/2010/main" val="14430851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137</a:t>
            </a:fld>
            <a:endParaRPr lang="en-US"/>
          </a:p>
        </p:txBody>
      </p:sp>
    </p:spTree>
    <p:extLst>
      <p:ext uri="{BB962C8B-B14F-4D97-AF65-F5344CB8AC3E}">
        <p14:creationId xmlns:p14="http://schemas.microsoft.com/office/powerpoint/2010/main" val="36434209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138</a:t>
            </a:fld>
            <a:endParaRPr lang="en-US"/>
          </a:p>
        </p:txBody>
      </p:sp>
    </p:spTree>
    <p:extLst>
      <p:ext uri="{BB962C8B-B14F-4D97-AF65-F5344CB8AC3E}">
        <p14:creationId xmlns:p14="http://schemas.microsoft.com/office/powerpoint/2010/main" val="2295154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141</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142</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143</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144</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We can use a confidence interval to </a:t>
            </a:r>
            <a:r>
              <a:rPr lang="ja-JP" altLang="en-US" i="0" dirty="0" smtClean="0">
                <a:latin typeface="Arial"/>
              </a:rPr>
              <a:t>“</a:t>
            </a:r>
            <a:r>
              <a:rPr lang="en-US" i="0" dirty="0" smtClean="0"/>
              <a:t>test</a:t>
            </a:r>
            <a:r>
              <a:rPr lang="ja-JP" altLang="en-US" i="0" dirty="0" smtClean="0">
                <a:latin typeface="Arial"/>
              </a:rPr>
              <a:t>”</a:t>
            </a:r>
            <a:r>
              <a:rPr lang="en-US" i="0" dirty="0" smtClean="0"/>
              <a:t> or decide whether a population mean has a given value.</a:t>
            </a:r>
          </a:p>
          <a:p>
            <a:r>
              <a:rPr lang="en-US" dirty="0" smtClean="0"/>
              <a:t>Take a sample, set a confidence interval around the sample mean.  Does the interval contain the hypothesized value?  </a:t>
            </a:r>
          </a:p>
          <a:p>
            <a:endParaRPr lang="en-US" i="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38212144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145</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146</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147</a:t>
            </a:fld>
            <a:endParaRPr lang="en-US"/>
          </a:p>
        </p:txBody>
      </p:sp>
    </p:spTree>
    <p:extLst>
      <p:ext uri="{BB962C8B-B14F-4D97-AF65-F5344CB8AC3E}">
        <p14:creationId xmlns:p14="http://schemas.microsoft.com/office/powerpoint/2010/main" val="518611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148</a:t>
            </a:fld>
            <a:endParaRPr lang="en-US"/>
          </a:p>
        </p:txBody>
      </p:sp>
    </p:spTree>
    <p:extLst>
      <p:ext uri="{BB962C8B-B14F-4D97-AF65-F5344CB8AC3E}">
        <p14:creationId xmlns:p14="http://schemas.microsoft.com/office/powerpoint/2010/main" val="1683058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contained 15 predictors,</a:t>
            </a:r>
            <a:r>
              <a:rPr lang="en-US" baseline="0" dirty="0" smtClean="0"/>
              <a:t> </a:t>
            </a:r>
            <a:r>
              <a:rPr lang="en-US" dirty="0" smtClean="0"/>
              <a:t>each consisting of randomly generated values, and a response variable, whose</a:t>
            </a:r>
            <a:r>
              <a:rPr lang="en-US" baseline="0" dirty="0" smtClean="0"/>
              <a:t> </a:t>
            </a:r>
            <a:r>
              <a:rPr lang="en-US" dirty="0" smtClean="0"/>
              <a:t>values were also randomly generated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153</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is percent of sample distributions that had a given R2 value (for that</a:t>
            </a:r>
            <a:r>
              <a:rPr lang="en-US" baseline="0" dirty="0" smtClean="0"/>
              <a:t> N). X axis is distribution of R2 values across the 10,000 regressions (for that 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154</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155</a:t>
            </a:fld>
            <a:endParaRPr lang="en-US"/>
          </a:p>
        </p:txBody>
      </p:sp>
    </p:spTree>
    <p:extLst>
      <p:ext uri="{BB962C8B-B14F-4D97-AF65-F5344CB8AC3E}">
        <p14:creationId xmlns:p14="http://schemas.microsoft.com/office/powerpoint/2010/main" val="537614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We can use a confidence interval to </a:t>
            </a:r>
            <a:r>
              <a:rPr lang="ja-JP" altLang="en-US" i="0" dirty="0" smtClean="0">
                <a:latin typeface="Arial"/>
              </a:rPr>
              <a:t>“</a:t>
            </a:r>
            <a:r>
              <a:rPr lang="en-US" i="0" dirty="0" smtClean="0"/>
              <a:t>test</a:t>
            </a:r>
            <a:r>
              <a:rPr lang="ja-JP" altLang="en-US" i="0" dirty="0" smtClean="0">
                <a:latin typeface="Arial"/>
              </a:rPr>
              <a:t>”</a:t>
            </a:r>
            <a:r>
              <a:rPr lang="en-US" i="0" dirty="0" smtClean="0"/>
              <a:t> or decide whether a population mean has a given value.</a:t>
            </a:r>
          </a:p>
          <a:p>
            <a:r>
              <a:rPr lang="en-US" dirty="0" smtClean="0"/>
              <a:t>Take a sample, set a confidence interval around the sample mean.  Does the interval contain the hypothesized value?  </a:t>
            </a:r>
          </a:p>
          <a:p>
            <a:endParaRPr lang="en-US" i="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3821214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We can use a confidence interval to </a:t>
            </a:r>
            <a:r>
              <a:rPr lang="ja-JP" altLang="en-US" i="0" dirty="0" smtClean="0">
                <a:latin typeface="Arial"/>
              </a:rPr>
              <a:t>“</a:t>
            </a:r>
            <a:r>
              <a:rPr lang="en-US" i="0" dirty="0" smtClean="0"/>
              <a:t>test</a:t>
            </a:r>
            <a:r>
              <a:rPr lang="ja-JP" altLang="en-US" i="0" dirty="0" smtClean="0">
                <a:latin typeface="Arial"/>
              </a:rPr>
              <a:t>”</a:t>
            </a:r>
            <a:r>
              <a:rPr lang="en-US" i="0" dirty="0" smtClean="0"/>
              <a:t> or decide whether a population mean has a given value.</a:t>
            </a:r>
          </a:p>
          <a:p>
            <a:r>
              <a:rPr lang="en-US" dirty="0" smtClean="0"/>
              <a:t>Take a sample, set a confidence interval around the sample mean.  Does the interval contain the hypothesized value?  </a:t>
            </a:r>
          </a:p>
          <a:p>
            <a:endParaRPr lang="en-US" i="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821214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Critical value of </a:t>
            </a:r>
            <a:r>
              <a:rPr lang="en-US" dirty="0" smtClean="0"/>
              <a:t>t</a:t>
            </a:r>
            <a:r>
              <a:rPr lang="en-US" i="0" dirty="0" smtClean="0"/>
              <a:t> is 2.06.  Sample was not drawn from population with mean of 68 inches.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75220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2/24/15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675" y="228600"/>
            <a:ext cx="8802688" cy="12192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182563" y="1524000"/>
            <a:ext cx="4330700" cy="46577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65663" y="1524000"/>
            <a:ext cx="4330700" cy="46577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685800" y="6248400"/>
            <a:ext cx="2225675" cy="457200"/>
          </a:xfrm>
        </p:spPr>
        <p:txBody>
          <a:bodyPr/>
          <a:lstStyle>
            <a:lvl1pPr>
              <a:defRPr/>
            </a:lvl1pPr>
          </a:lstStyle>
          <a:p>
            <a:endParaRPr lang="en-US"/>
          </a:p>
        </p:txBody>
      </p:sp>
      <p:sp>
        <p:nvSpPr>
          <p:cNvPr id="6" name="Footer Placeholder 5"/>
          <p:cNvSpPr>
            <a:spLocks noGrp="1"/>
          </p:cNvSpPr>
          <p:nvPr>
            <p:ph type="ftr" sz="quarter" idx="11"/>
          </p:nvPr>
        </p:nvSpPr>
        <p:spPr>
          <a:xfrm>
            <a:off x="2992438" y="6248400"/>
            <a:ext cx="33909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001838" cy="457200"/>
          </a:xfrm>
        </p:spPr>
        <p:txBody>
          <a:bodyPr/>
          <a:lstStyle>
            <a:lvl1pPr>
              <a:defRPr/>
            </a:lvl1pPr>
          </a:lstStyle>
          <a:p>
            <a:endParaRPr lang="en-US"/>
          </a:p>
        </p:txBody>
      </p:sp>
    </p:spTree>
    <p:extLst>
      <p:ext uri="{BB962C8B-B14F-4D97-AF65-F5344CB8AC3E}">
        <p14:creationId xmlns:p14="http://schemas.microsoft.com/office/powerpoint/2010/main" val="176452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D9350A-A741-6B47-9E49-C361ED3BFDDC}" type="slidenum">
              <a:rPr lang="en-US"/>
              <a:pPr/>
              <a:t>‹#›</a:t>
            </a:fld>
            <a:endParaRPr lang="en-US"/>
          </a:p>
        </p:txBody>
      </p:sp>
    </p:spTree>
    <p:extLst>
      <p:ext uri="{BB962C8B-B14F-4D97-AF65-F5344CB8AC3E}">
        <p14:creationId xmlns:p14="http://schemas.microsoft.com/office/powerpoint/2010/main" val="7994420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0" y="304800"/>
            <a:ext cx="7086600"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524000" y="1371600"/>
            <a:ext cx="7086600" cy="4724400"/>
          </a:xfrm>
        </p:spPr>
        <p:txBody>
          <a:bodyPr/>
          <a:lstStyle/>
          <a:p>
            <a:endParaRPr lang="en-US"/>
          </a:p>
        </p:txBody>
      </p:sp>
      <p:sp>
        <p:nvSpPr>
          <p:cNvPr id="4" name="Date Placeholder 3"/>
          <p:cNvSpPr>
            <a:spLocks noGrp="1"/>
          </p:cNvSpPr>
          <p:nvPr>
            <p:ph type="dt" sz="half" idx="10"/>
          </p:nvPr>
        </p:nvSpPr>
        <p:spPr>
          <a:xfrm>
            <a:off x="16002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6576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705600" y="6248400"/>
            <a:ext cx="1905000" cy="457200"/>
          </a:xfrm>
        </p:spPr>
        <p:txBody>
          <a:bodyPr/>
          <a:lstStyle>
            <a:lvl1pPr>
              <a:defRPr/>
            </a:lvl1pPr>
          </a:lstStyle>
          <a:p>
            <a:fld id="{82BB55E8-47C3-9648-A9EE-D154E87B82F9}" type="slidenum">
              <a:rPr lang="en-US"/>
              <a:pPr/>
              <a:t>‹#›</a:t>
            </a:fld>
            <a:endParaRPr lang="en-US"/>
          </a:p>
        </p:txBody>
      </p:sp>
    </p:spTree>
    <p:extLst>
      <p:ext uri="{BB962C8B-B14F-4D97-AF65-F5344CB8AC3E}">
        <p14:creationId xmlns:p14="http://schemas.microsoft.com/office/powerpoint/2010/main" val="3342937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5425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50938" y="214313"/>
            <a:ext cx="7793037" cy="1462087"/>
          </a:xfrm>
        </p:spPr>
        <p:txBody>
          <a:bodyPr/>
          <a:lstStyle/>
          <a:p>
            <a:r>
              <a:rPr lang="x-none" smtClean="0"/>
              <a:t>Click to edit Master title style</a:t>
            </a:r>
            <a:endParaRPr lang="en-US"/>
          </a:p>
        </p:txBody>
      </p:sp>
      <p:sp>
        <p:nvSpPr>
          <p:cNvPr id="3" name="Content Placeholder 2"/>
          <p:cNvSpPr>
            <a:spLocks noGrp="1"/>
          </p:cNvSpPr>
          <p:nvPr>
            <p:ph sz="quarter" idx="1"/>
          </p:nvPr>
        </p:nvSpPr>
        <p:spPr>
          <a:xfrm>
            <a:off x="11826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quarter" idx="2"/>
          </p:nvPr>
        </p:nvSpPr>
        <p:spPr>
          <a:xfrm>
            <a:off x="51450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Content Placeholder 4"/>
          <p:cNvSpPr>
            <a:spLocks noGrp="1"/>
          </p:cNvSpPr>
          <p:nvPr>
            <p:ph sz="quarter" idx="3"/>
          </p:nvPr>
        </p:nvSpPr>
        <p:spPr>
          <a:xfrm>
            <a:off x="11826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Content Placeholder 5"/>
          <p:cNvSpPr>
            <a:spLocks noGrp="1"/>
          </p:cNvSpPr>
          <p:nvPr>
            <p:ph sz="quarter" idx="4"/>
          </p:nvPr>
        </p:nvSpPr>
        <p:spPr>
          <a:xfrm>
            <a:off x="51450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a:xfrm>
            <a:off x="1162050" y="6243638"/>
            <a:ext cx="1905000" cy="457200"/>
          </a:xfrm>
        </p:spPr>
        <p:txBody>
          <a:bodyPr/>
          <a:lstStyle>
            <a:lvl1pPr>
              <a:defRPr/>
            </a:lvl1pPr>
          </a:lstStyle>
          <a:p>
            <a:endParaRPr lang="en-US"/>
          </a:p>
        </p:txBody>
      </p:sp>
      <p:sp>
        <p:nvSpPr>
          <p:cNvPr id="8" name="Footer Placeholder 7"/>
          <p:cNvSpPr>
            <a:spLocks noGrp="1"/>
          </p:cNvSpPr>
          <p:nvPr>
            <p:ph type="ftr" sz="quarter" idx="11"/>
          </p:nvPr>
        </p:nvSpPr>
        <p:spPr>
          <a:xfrm>
            <a:off x="3657600" y="6243638"/>
            <a:ext cx="28956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7042150" y="6243638"/>
            <a:ext cx="1905000" cy="457200"/>
          </a:xfrm>
        </p:spPr>
        <p:txBody>
          <a:bodyPr/>
          <a:lstStyle>
            <a:lvl1pPr>
              <a:defRPr/>
            </a:lvl1pPr>
          </a:lstStyle>
          <a:p>
            <a:fld id="{1497151C-99BC-7B43-B109-64D60AE3512A}" type="slidenum">
              <a:rPr lang="en-US"/>
              <a:pPr/>
              <a:t>‹#›</a:t>
            </a:fld>
            <a:endParaRPr lang="en-US"/>
          </a:p>
        </p:txBody>
      </p:sp>
    </p:spTree>
    <p:extLst>
      <p:ext uri="{BB962C8B-B14F-4D97-AF65-F5344CB8AC3E}">
        <p14:creationId xmlns:p14="http://schemas.microsoft.com/office/powerpoint/2010/main" val="409283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2/24/15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2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2/24/15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6"/>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4" r:id="rId19"/>
    <p:sldLayoutId id="2147483675" r:id="rId20"/>
    <p:sldLayoutId id="2147483676" r:id="rId21"/>
    <p:sldLayoutId id="2147483677" r:id="rId22"/>
    <p:sldLayoutId id="2147483678" r:id="rId23"/>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8.bin"/><Relationship Id="rId5" Type="http://schemas.openxmlformats.org/officeDocument/2006/relationships/image" Target="../media/image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64.bin"/><Relationship Id="rId4" Type="http://schemas.openxmlformats.org/officeDocument/2006/relationships/image" Target="../media/image49.emf"/><Relationship Id="rId5" Type="http://schemas.openxmlformats.org/officeDocument/2006/relationships/oleObject" Target="../embeddings/oleObject65.bin"/><Relationship Id="rId6" Type="http://schemas.openxmlformats.org/officeDocument/2006/relationships/image" Target="../media/image50.emf"/><Relationship Id="rId1" Type="http://schemas.openxmlformats.org/officeDocument/2006/relationships/vmlDrawing" Target="../drawings/vmlDrawing40.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66.bin"/><Relationship Id="rId4" Type="http://schemas.openxmlformats.org/officeDocument/2006/relationships/image" Target="../media/image51.emf"/><Relationship Id="rId5" Type="http://schemas.openxmlformats.org/officeDocument/2006/relationships/oleObject" Target="../embeddings/oleObject67.bin"/><Relationship Id="rId6" Type="http://schemas.openxmlformats.org/officeDocument/2006/relationships/image" Target="../media/image52.emf"/><Relationship Id="rId1" Type="http://schemas.openxmlformats.org/officeDocument/2006/relationships/vmlDrawing" Target="../drawings/vmlDrawing41.v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68.bin"/><Relationship Id="rId4" Type="http://schemas.openxmlformats.org/officeDocument/2006/relationships/image" Target="../media/image53.wmf"/><Relationship Id="rId5" Type="http://schemas.openxmlformats.org/officeDocument/2006/relationships/oleObject" Target="../embeddings/oleObject69.bin"/><Relationship Id="rId6" Type="http://schemas.openxmlformats.org/officeDocument/2006/relationships/image" Target="../media/image54.emf"/><Relationship Id="rId7" Type="http://schemas.openxmlformats.org/officeDocument/2006/relationships/oleObject" Target="../embeddings/oleObject70.bin"/><Relationship Id="rId8" Type="http://schemas.openxmlformats.org/officeDocument/2006/relationships/image" Target="../media/image55.emf"/><Relationship Id="rId1" Type="http://schemas.openxmlformats.org/officeDocument/2006/relationships/vmlDrawing" Target="../drawings/vmlDrawing42.vml"/><Relationship Id="rId2"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71.bin"/><Relationship Id="rId4" Type="http://schemas.openxmlformats.org/officeDocument/2006/relationships/image" Target="../media/image53.wmf"/><Relationship Id="rId5" Type="http://schemas.openxmlformats.org/officeDocument/2006/relationships/oleObject" Target="../embeddings/oleObject72.bin"/><Relationship Id="rId6" Type="http://schemas.openxmlformats.org/officeDocument/2006/relationships/image" Target="../media/image54.emf"/><Relationship Id="rId7" Type="http://schemas.openxmlformats.org/officeDocument/2006/relationships/oleObject" Target="../embeddings/oleObject73.bin"/><Relationship Id="rId8" Type="http://schemas.openxmlformats.org/officeDocument/2006/relationships/image" Target="../media/image55.emf"/><Relationship Id="rId1" Type="http://schemas.openxmlformats.org/officeDocument/2006/relationships/vmlDrawing" Target="../drawings/vmlDrawing43.vml"/><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74.bin"/><Relationship Id="rId4" Type="http://schemas.openxmlformats.org/officeDocument/2006/relationships/image" Target="../media/image57.wmf"/><Relationship Id="rId1" Type="http://schemas.openxmlformats.org/officeDocument/2006/relationships/vmlDrawing" Target="../drawings/vmlDrawing44.vml"/><Relationship Id="rId2"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75.bin"/><Relationship Id="rId4" Type="http://schemas.openxmlformats.org/officeDocument/2006/relationships/image" Target="../media/image58.wmf"/><Relationship Id="rId1" Type="http://schemas.openxmlformats.org/officeDocument/2006/relationships/vmlDrawing" Target="../drawings/vmlDrawing45.vml"/><Relationship Id="rId2"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76.bin"/><Relationship Id="rId5" Type="http://schemas.openxmlformats.org/officeDocument/2006/relationships/image" Target="../media/image59.emf"/><Relationship Id="rId1" Type="http://schemas.openxmlformats.org/officeDocument/2006/relationships/vmlDrawing" Target="../drawings/vmlDrawing46.vml"/><Relationship Id="rId2"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oleObject77.bin"/><Relationship Id="rId5" Type="http://schemas.openxmlformats.org/officeDocument/2006/relationships/image" Target="../media/image59.emf"/><Relationship Id="rId1" Type="http://schemas.openxmlformats.org/officeDocument/2006/relationships/vmlDrawing" Target="../drawings/vmlDrawing47.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oleObject78.bin"/><Relationship Id="rId5" Type="http://schemas.openxmlformats.org/officeDocument/2006/relationships/image" Target="../media/image59.emf"/><Relationship Id="rId6" Type="http://schemas.openxmlformats.org/officeDocument/2006/relationships/oleObject" Target="../embeddings/oleObject79.bin"/><Relationship Id="rId7" Type="http://schemas.openxmlformats.org/officeDocument/2006/relationships/image" Target="../media/image60.emf"/><Relationship Id="rId1" Type="http://schemas.openxmlformats.org/officeDocument/2006/relationships/vmlDrawing" Target="../drawings/vmlDrawing48.vml"/><Relationship Id="rId2"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80.bin"/><Relationship Id="rId4" Type="http://schemas.openxmlformats.org/officeDocument/2006/relationships/image" Target="../media/image61.emf"/><Relationship Id="rId1" Type="http://schemas.openxmlformats.org/officeDocument/2006/relationships/vmlDrawing" Target="../drawings/vmlDrawing49.vml"/><Relationship Id="rId2"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81.bin"/><Relationship Id="rId5" Type="http://schemas.openxmlformats.org/officeDocument/2006/relationships/image" Target="../media/image62.emf"/><Relationship Id="rId1" Type="http://schemas.openxmlformats.org/officeDocument/2006/relationships/vmlDrawing" Target="../drawings/vmlDrawing50.vml"/><Relationship Id="rId2"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oleObject82.bin"/><Relationship Id="rId5" Type="http://schemas.openxmlformats.org/officeDocument/2006/relationships/image" Target="../media/image62.emf"/><Relationship Id="rId6" Type="http://schemas.openxmlformats.org/officeDocument/2006/relationships/oleObject" Target="../embeddings/oleObject83.bin"/><Relationship Id="rId7" Type="http://schemas.openxmlformats.org/officeDocument/2006/relationships/image" Target="../media/image63.emf"/><Relationship Id="rId1" Type="http://schemas.openxmlformats.org/officeDocument/2006/relationships/vmlDrawing" Target="../drawings/vmlDrawing51.vml"/><Relationship Id="rId2"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oleObject" Target="../embeddings/oleObject84.bin"/><Relationship Id="rId5" Type="http://schemas.openxmlformats.org/officeDocument/2006/relationships/image" Target="../media/image64.emf"/><Relationship Id="rId6" Type="http://schemas.openxmlformats.org/officeDocument/2006/relationships/oleObject" Target="../embeddings/oleObject85.bin"/><Relationship Id="rId7" Type="http://schemas.openxmlformats.org/officeDocument/2006/relationships/image" Target="../media/image65.wmf"/><Relationship Id="rId1" Type="http://schemas.openxmlformats.org/officeDocument/2006/relationships/vmlDrawing" Target="../drawings/vmlDrawing52.vml"/><Relationship Id="rId2"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86.bin"/><Relationship Id="rId5" Type="http://schemas.openxmlformats.org/officeDocument/2006/relationships/image" Target="../media/image64.emf"/><Relationship Id="rId6" Type="http://schemas.openxmlformats.org/officeDocument/2006/relationships/oleObject" Target="../embeddings/oleObject87.bin"/><Relationship Id="rId7" Type="http://schemas.openxmlformats.org/officeDocument/2006/relationships/image" Target="../media/image65.wmf"/><Relationship Id="rId1" Type="http://schemas.openxmlformats.org/officeDocument/2006/relationships/vmlDrawing" Target="../drawings/vmlDrawing53.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wmf"/></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oleObject88.bin"/><Relationship Id="rId5" Type="http://schemas.openxmlformats.org/officeDocument/2006/relationships/image" Target="../media/image64.emf"/><Relationship Id="rId6" Type="http://schemas.openxmlformats.org/officeDocument/2006/relationships/oleObject" Target="../embeddings/oleObject89.bin"/><Relationship Id="rId7" Type="http://schemas.openxmlformats.org/officeDocument/2006/relationships/image" Target="../media/image66.emf"/><Relationship Id="rId1" Type="http://schemas.openxmlformats.org/officeDocument/2006/relationships/vmlDrawing" Target="../drawings/vmlDrawing54.vml"/><Relationship Id="rId2"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90.bin"/><Relationship Id="rId4" Type="http://schemas.openxmlformats.org/officeDocument/2006/relationships/image" Target="../media/image67.emf"/><Relationship Id="rId1" Type="http://schemas.openxmlformats.org/officeDocument/2006/relationships/vmlDrawing" Target="../drawings/vmlDrawing55.vml"/><Relationship Id="rId2"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91.bin"/><Relationship Id="rId4" Type="http://schemas.openxmlformats.org/officeDocument/2006/relationships/image" Target="../media/image68.emf"/><Relationship Id="rId5" Type="http://schemas.openxmlformats.org/officeDocument/2006/relationships/oleObject" Target="../embeddings/oleObject92.bin"/><Relationship Id="rId6" Type="http://schemas.openxmlformats.org/officeDocument/2006/relationships/image" Target="../media/image69.emf"/><Relationship Id="rId1" Type="http://schemas.openxmlformats.org/officeDocument/2006/relationships/vmlDrawing" Target="../drawings/vmlDrawing56.vml"/><Relationship Id="rId2"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93.bin"/><Relationship Id="rId4" Type="http://schemas.openxmlformats.org/officeDocument/2006/relationships/image" Target="../media/image70.emf"/><Relationship Id="rId5" Type="http://schemas.openxmlformats.org/officeDocument/2006/relationships/oleObject" Target="../embeddings/oleObject94.bin"/><Relationship Id="rId6" Type="http://schemas.openxmlformats.org/officeDocument/2006/relationships/image" Target="../media/image69.emf"/><Relationship Id="rId1" Type="http://schemas.openxmlformats.org/officeDocument/2006/relationships/vmlDrawing" Target="../drawings/vmlDrawing57.vml"/><Relationship Id="rId2"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oleObject" Target="../embeddings/oleObject95.bin"/><Relationship Id="rId5" Type="http://schemas.openxmlformats.org/officeDocument/2006/relationships/image" Target="../media/image71.wmf"/><Relationship Id="rId6" Type="http://schemas.openxmlformats.org/officeDocument/2006/relationships/oleObject" Target="../embeddings/oleObject96.bin"/><Relationship Id="rId7" Type="http://schemas.openxmlformats.org/officeDocument/2006/relationships/image" Target="../media/image72.wmf"/><Relationship Id="rId1" Type="http://schemas.openxmlformats.org/officeDocument/2006/relationships/vmlDrawing" Target="../drawings/vmlDrawing58.vml"/><Relationship Id="rId2"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oleObject" Target="../embeddings/oleObject97.bin"/><Relationship Id="rId5" Type="http://schemas.openxmlformats.org/officeDocument/2006/relationships/image" Target="../media/image64.emf"/><Relationship Id="rId6" Type="http://schemas.openxmlformats.org/officeDocument/2006/relationships/oleObject" Target="../embeddings/oleObject98.bin"/><Relationship Id="rId7" Type="http://schemas.openxmlformats.org/officeDocument/2006/relationships/image" Target="../media/image65.wmf"/><Relationship Id="rId1" Type="http://schemas.openxmlformats.org/officeDocument/2006/relationships/vmlDrawing" Target="../drawings/vmlDrawing59.vml"/><Relationship Id="rId2"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99.bin"/><Relationship Id="rId4" Type="http://schemas.openxmlformats.org/officeDocument/2006/relationships/image" Target="../media/image73.wmf"/><Relationship Id="rId5" Type="http://schemas.openxmlformats.org/officeDocument/2006/relationships/oleObject" Target="../embeddings/oleObject100.bin"/><Relationship Id="rId6" Type="http://schemas.openxmlformats.org/officeDocument/2006/relationships/image" Target="../media/image74.wmf"/><Relationship Id="rId7" Type="http://schemas.openxmlformats.org/officeDocument/2006/relationships/oleObject" Target="../embeddings/oleObject101.bin"/><Relationship Id="rId8" Type="http://schemas.openxmlformats.org/officeDocument/2006/relationships/image" Target="../media/image75.wmf"/><Relationship Id="rId1" Type="http://schemas.openxmlformats.org/officeDocument/2006/relationships/vmlDrawing" Target="../drawings/vmlDrawing60.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102.bin"/><Relationship Id="rId5" Type="http://schemas.openxmlformats.org/officeDocument/2006/relationships/image" Target="../media/image76.emf"/><Relationship Id="rId6" Type="http://schemas.openxmlformats.org/officeDocument/2006/relationships/oleObject" Target="../embeddings/oleObject103.bin"/><Relationship Id="rId7" Type="http://schemas.openxmlformats.org/officeDocument/2006/relationships/image" Target="../media/image77.emf"/><Relationship Id="rId8" Type="http://schemas.openxmlformats.org/officeDocument/2006/relationships/oleObject" Target="../embeddings/oleObject104.bin"/><Relationship Id="rId9" Type="http://schemas.openxmlformats.org/officeDocument/2006/relationships/image" Target="../media/image78.emf"/><Relationship Id="rId1" Type="http://schemas.openxmlformats.org/officeDocument/2006/relationships/vmlDrawing" Target="../drawings/vmlDrawing61.vml"/><Relationship Id="rId2"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105.bin"/><Relationship Id="rId5" Type="http://schemas.openxmlformats.org/officeDocument/2006/relationships/image" Target="../media/image79.emf"/><Relationship Id="rId6" Type="http://schemas.openxmlformats.org/officeDocument/2006/relationships/oleObject" Target="../embeddings/oleObject106.bin"/><Relationship Id="rId7" Type="http://schemas.openxmlformats.org/officeDocument/2006/relationships/image" Target="../media/image76.emf"/><Relationship Id="rId8" Type="http://schemas.openxmlformats.org/officeDocument/2006/relationships/oleObject" Target="../embeddings/oleObject107.bin"/><Relationship Id="rId9" Type="http://schemas.openxmlformats.org/officeDocument/2006/relationships/image" Target="../media/image80.emf"/><Relationship Id="rId1" Type="http://schemas.openxmlformats.org/officeDocument/2006/relationships/vmlDrawing" Target="../drawings/vmlDrawing62.vml"/><Relationship Id="rId2"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108.bin"/><Relationship Id="rId5" Type="http://schemas.openxmlformats.org/officeDocument/2006/relationships/image" Target="../media/image81.emf"/><Relationship Id="rId6" Type="http://schemas.openxmlformats.org/officeDocument/2006/relationships/oleObject" Target="../embeddings/oleObject109.bin"/><Relationship Id="rId7" Type="http://schemas.openxmlformats.org/officeDocument/2006/relationships/image" Target="../media/image76.emf"/><Relationship Id="rId8" Type="http://schemas.openxmlformats.org/officeDocument/2006/relationships/oleObject" Target="../embeddings/oleObject110.bin"/><Relationship Id="rId9" Type="http://schemas.openxmlformats.org/officeDocument/2006/relationships/image" Target="../media/image80.emf"/><Relationship Id="rId1" Type="http://schemas.openxmlformats.org/officeDocument/2006/relationships/vmlDrawing" Target="../drawings/vmlDrawing63.vml"/><Relationship Id="rId2"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111.bin"/><Relationship Id="rId5" Type="http://schemas.openxmlformats.org/officeDocument/2006/relationships/image" Target="../media/image82.emf"/><Relationship Id="rId6" Type="http://schemas.openxmlformats.org/officeDocument/2006/relationships/oleObject" Target="../embeddings/oleObject112.bin"/><Relationship Id="rId7" Type="http://schemas.openxmlformats.org/officeDocument/2006/relationships/image" Target="../media/image76.emf"/><Relationship Id="rId8" Type="http://schemas.openxmlformats.org/officeDocument/2006/relationships/oleObject" Target="../embeddings/oleObject113.bin"/><Relationship Id="rId9" Type="http://schemas.openxmlformats.org/officeDocument/2006/relationships/image" Target="../media/image80.emf"/><Relationship Id="rId1" Type="http://schemas.openxmlformats.org/officeDocument/2006/relationships/vmlDrawing" Target="../drawings/vmlDrawing64.vml"/><Relationship Id="rId2"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114.bin"/><Relationship Id="rId5" Type="http://schemas.openxmlformats.org/officeDocument/2006/relationships/image" Target="../media/image83.emf"/><Relationship Id="rId6" Type="http://schemas.openxmlformats.org/officeDocument/2006/relationships/oleObject" Target="../embeddings/oleObject115.bin"/><Relationship Id="rId7" Type="http://schemas.openxmlformats.org/officeDocument/2006/relationships/image" Target="../media/image76.emf"/><Relationship Id="rId8" Type="http://schemas.openxmlformats.org/officeDocument/2006/relationships/oleObject" Target="../embeddings/oleObject116.bin"/><Relationship Id="rId9" Type="http://schemas.openxmlformats.org/officeDocument/2006/relationships/image" Target="../media/image80.emf"/><Relationship Id="rId1" Type="http://schemas.openxmlformats.org/officeDocument/2006/relationships/vmlDrawing" Target="../drawings/vmlDrawing65.vml"/><Relationship Id="rId2"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117.bin"/><Relationship Id="rId5" Type="http://schemas.openxmlformats.org/officeDocument/2006/relationships/image" Target="../media/image84.emf"/><Relationship Id="rId6" Type="http://schemas.openxmlformats.org/officeDocument/2006/relationships/oleObject" Target="../embeddings/oleObject118.bin"/><Relationship Id="rId7" Type="http://schemas.openxmlformats.org/officeDocument/2006/relationships/image" Target="../media/image85.emf"/><Relationship Id="rId8" Type="http://schemas.openxmlformats.org/officeDocument/2006/relationships/oleObject" Target="../embeddings/oleObject119.bin"/><Relationship Id="rId9" Type="http://schemas.openxmlformats.org/officeDocument/2006/relationships/image" Target="../media/image86.emf"/><Relationship Id="rId1" Type="http://schemas.openxmlformats.org/officeDocument/2006/relationships/vmlDrawing" Target="../drawings/vmlDrawing66.vml"/><Relationship Id="rId2"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120.bin"/><Relationship Id="rId5" Type="http://schemas.openxmlformats.org/officeDocument/2006/relationships/image" Target="../media/image87.emf"/><Relationship Id="rId6" Type="http://schemas.openxmlformats.org/officeDocument/2006/relationships/oleObject" Target="../embeddings/oleObject121.bin"/><Relationship Id="rId7" Type="http://schemas.openxmlformats.org/officeDocument/2006/relationships/image" Target="../media/image85.emf"/><Relationship Id="rId8" Type="http://schemas.openxmlformats.org/officeDocument/2006/relationships/oleObject" Target="../embeddings/oleObject122.bin"/><Relationship Id="rId9" Type="http://schemas.openxmlformats.org/officeDocument/2006/relationships/image" Target="../media/image88.emf"/><Relationship Id="rId1" Type="http://schemas.openxmlformats.org/officeDocument/2006/relationships/vmlDrawing" Target="../drawings/vmlDrawing67.vml"/><Relationship Id="rId2"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123.bin"/><Relationship Id="rId5" Type="http://schemas.openxmlformats.org/officeDocument/2006/relationships/image" Target="../media/image51.emf"/><Relationship Id="rId6" Type="http://schemas.openxmlformats.org/officeDocument/2006/relationships/oleObject" Target="../embeddings/Microsoft_Equation31.bin"/><Relationship Id="rId7" Type="http://schemas.openxmlformats.org/officeDocument/2006/relationships/image" Target="../media/image89.emf"/><Relationship Id="rId8" Type="http://schemas.openxmlformats.org/officeDocument/2006/relationships/oleObject" Target="../embeddings/oleObject124.bin"/><Relationship Id="rId9" Type="http://schemas.openxmlformats.org/officeDocument/2006/relationships/image" Target="../media/image53.wmf"/><Relationship Id="rId10" Type="http://schemas.openxmlformats.org/officeDocument/2006/relationships/oleObject" Target="../embeddings/Microsoft_Equation32.bin"/><Relationship Id="rId11" Type="http://schemas.openxmlformats.org/officeDocument/2006/relationships/image" Target="../media/image62.emf"/><Relationship Id="rId1" Type="http://schemas.openxmlformats.org/officeDocument/2006/relationships/vmlDrawing" Target="../drawings/vmlDrawing68.vml"/><Relationship Id="rId2"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9.bin"/><Relationship Id="rId5" Type="http://schemas.openxmlformats.org/officeDocument/2006/relationships/image" Target="../media/image11.wmf"/><Relationship Id="rId6" Type="http://schemas.openxmlformats.org/officeDocument/2006/relationships/oleObject" Target="../embeddings/oleObject10.bin"/><Relationship Id="rId7" Type="http://schemas.openxmlformats.org/officeDocument/2006/relationships/image" Target="../media/image12.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0.jpe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0.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0.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Microsoft_Equation5.bin"/><Relationship Id="rId4" Type="http://schemas.openxmlformats.org/officeDocument/2006/relationships/image" Target="../media/image13.emf"/><Relationship Id="rId5" Type="http://schemas.openxmlformats.org/officeDocument/2006/relationships/oleObject" Target="../embeddings/oleObject11.bin"/><Relationship Id="rId6" Type="http://schemas.openxmlformats.org/officeDocument/2006/relationships/image" Target="../media/image12.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Microsoft_Equation6.bin"/><Relationship Id="rId5" Type="http://schemas.openxmlformats.org/officeDocument/2006/relationships/image" Target="../media/image14.emf"/><Relationship Id="rId6" Type="http://schemas.openxmlformats.org/officeDocument/2006/relationships/oleObject" Target="../embeddings/Microsoft_Equation7.bin"/><Relationship Id="rId7" Type="http://schemas.openxmlformats.org/officeDocument/2006/relationships/image" Target="../media/image15.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16.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16.emf"/><Relationship Id="rId5" Type="http://schemas.openxmlformats.org/officeDocument/2006/relationships/oleObject" Target="../embeddings/oleObject14.bin"/><Relationship Id="rId6" Type="http://schemas.openxmlformats.org/officeDocument/2006/relationships/image" Target="../media/image17.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16.emf"/><Relationship Id="rId5" Type="http://schemas.openxmlformats.org/officeDocument/2006/relationships/oleObject" Target="../embeddings/oleObject16.bin"/><Relationship Id="rId6" Type="http://schemas.openxmlformats.org/officeDocument/2006/relationships/image" Target="../media/image8.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18.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Microsoft_Equation8.bin"/><Relationship Id="rId4" Type="http://schemas.openxmlformats.org/officeDocument/2006/relationships/image" Target="../media/image8.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Equation9.bin"/><Relationship Id="rId4" Type="http://schemas.openxmlformats.org/officeDocument/2006/relationships/image" Target="../media/image8.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Equation10.bin"/><Relationship Id="rId4" Type="http://schemas.openxmlformats.org/officeDocument/2006/relationships/image" Target="../media/image8.emf"/><Relationship Id="rId5" Type="http://schemas.openxmlformats.org/officeDocument/2006/relationships/oleObject" Target="../embeddings/oleObject18.bin"/><Relationship Id="rId6" Type="http://schemas.openxmlformats.org/officeDocument/2006/relationships/image" Target="../media/image16.emf"/><Relationship Id="rId7" Type="http://schemas.openxmlformats.org/officeDocument/2006/relationships/oleObject" Target="../embeddings/Microsoft_Equation11.bin"/><Relationship Id="rId8" Type="http://schemas.openxmlformats.org/officeDocument/2006/relationships/image" Target="../media/image19.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Microsoft_Equation12.bin"/><Relationship Id="rId4" Type="http://schemas.openxmlformats.org/officeDocument/2006/relationships/image" Target="../media/image8.emf"/><Relationship Id="rId5" Type="http://schemas.openxmlformats.org/officeDocument/2006/relationships/oleObject" Target="../embeddings/oleObject19.bin"/><Relationship Id="rId6" Type="http://schemas.openxmlformats.org/officeDocument/2006/relationships/image" Target="../media/image16.emf"/><Relationship Id="rId7" Type="http://schemas.openxmlformats.org/officeDocument/2006/relationships/oleObject" Target="../embeddings/Microsoft_Equation13.bin"/><Relationship Id="rId8" Type="http://schemas.openxmlformats.org/officeDocument/2006/relationships/image" Target="../media/image19.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Microsoft_Equation14.bin"/><Relationship Id="rId4" Type="http://schemas.openxmlformats.org/officeDocument/2006/relationships/image" Target="../media/image8.emf"/><Relationship Id="rId5" Type="http://schemas.openxmlformats.org/officeDocument/2006/relationships/oleObject" Target="../embeddings/oleObject20.bin"/><Relationship Id="rId6" Type="http://schemas.openxmlformats.org/officeDocument/2006/relationships/image" Target="../media/image16.emf"/><Relationship Id="rId7" Type="http://schemas.openxmlformats.org/officeDocument/2006/relationships/oleObject" Target="../embeddings/Microsoft_Equation15.bin"/><Relationship Id="rId8" Type="http://schemas.openxmlformats.org/officeDocument/2006/relationships/image" Target="../media/image19.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1" Type="http://schemas.openxmlformats.org/officeDocument/2006/relationships/oleObject" Target="../embeddings/Microsoft_Equation19.bin"/><Relationship Id="rId12" Type="http://schemas.openxmlformats.org/officeDocument/2006/relationships/image" Target="../media/image21.emf"/><Relationship Id="rId13" Type="http://schemas.openxmlformats.org/officeDocument/2006/relationships/oleObject" Target="../embeddings/Microsoft_Equation20.bin"/><Relationship Id="rId14" Type="http://schemas.openxmlformats.org/officeDocument/2006/relationships/image" Target="../media/image22.emf"/><Relationship Id="rId1" Type="http://schemas.openxmlformats.org/officeDocument/2006/relationships/vmlDrawing" Target="../drawings/vmlDrawing17.vml"/><Relationship Id="rId2" Type="http://schemas.openxmlformats.org/officeDocument/2006/relationships/slideLayout" Target="../slideLayouts/slideLayout2.xml"/><Relationship Id="rId3" Type="http://schemas.openxmlformats.org/officeDocument/2006/relationships/oleObject" Target="../embeddings/Microsoft_Equation16.bin"/><Relationship Id="rId4" Type="http://schemas.openxmlformats.org/officeDocument/2006/relationships/image" Target="../media/image8.emf"/><Relationship Id="rId5" Type="http://schemas.openxmlformats.org/officeDocument/2006/relationships/oleObject" Target="../embeddings/oleObject21.bin"/><Relationship Id="rId6" Type="http://schemas.openxmlformats.org/officeDocument/2006/relationships/image" Target="../media/image16.emf"/><Relationship Id="rId7" Type="http://schemas.openxmlformats.org/officeDocument/2006/relationships/oleObject" Target="../embeddings/Microsoft_Equation17.bin"/><Relationship Id="rId8" Type="http://schemas.openxmlformats.org/officeDocument/2006/relationships/image" Target="../media/image19.emf"/><Relationship Id="rId9" Type="http://schemas.openxmlformats.org/officeDocument/2006/relationships/oleObject" Target="../embeddings/Microsoft_Equation18.bin"/><Relationship Id="rId10"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22.bin"/><Relationship Id="rId5" Type="http://schemas.openxmlformats.org/officeDocument/2006/relationships/image" Target="../media/image8.emf"/><Relationship Id="rId6" Type="http://schemas.openxmlformats.org/officeDocument/2006/relationships/oleObject" Target="../embeddings/Microsoft_Equation21.bin"/><Relationship Id="rId7" Type="http://schemas.openxmlformats.org/officeDocument/2006/relationships/image" Target="../media/image23.emf"/><Relationship Id="rId8" Type="http://schemas.openxmlformats.org/officeDocument/2006/relationships/oleObject" Target="../embeddings/Microsoft_Equation22.bin"/><Relationship Id="rId9" Type="http://schemas.openxmlformats.org/officeDocument/2006/relationships/image" Target="../media/image24.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23.bin"/><Relationship Id="rId5" Type="http://schemas.openxmlformats.org/officeDocument/2006/relationships/image" Target="../media/image8.emf"/><Relationship Id="rId6" Type="http://schemas.openxmlformats.org/officeDocument/2006/relationships/oleObject" Target="../embeddings/Microsoft_Equation23.bin"/><Relationship Id="rId7" Type="http://schemas.openxmlformats.org/officeDocument/2006/relationships/image" Target="../media/image23.emf"/><Relationship Id="rId8" Type="http://schemas.openxmlformats.org/officeDocument/2006/relationships/oleObject" Target="../embeddings/Microsoft_Equation24.bin"/><Relationship Id="rId9" Type="http://schemas.openxmlformats.org/officeDocument/2006/relationships/image" Target="../media/image24.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24.bin"/><Relationship Id="rId5" Type="http://schemas.openxmlformats.org/officeDocument/2006/relationships/image" Target="../media/image8.emf"/><Relationship Id="rId6" Type="http://schemas.openxmlformats.org/officeDocument/2006/relationships/oleObject" Target="../embeddings/Microsoft_Equation25.bin"/><Relationship Id="rId7" Type="http://schemas.openxmlformats.org/officeDocument/2006/relationships/image" Target="../media/image23.emf"/><Relationship Id="rId8" Type="http://schemas.openxmlformats.org/officeDocument/2006/relationships/oleObject" Target="../embeddings/Microsoft_Equation26.bin"/><Relationship Id="rId9" Type="http://schemas.openxmlformats.org/officeDocument/2006/relationships/image" Target="../media/image24.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25.bin"/><Relationship Id="rId5" Type="http://schemas.openxmlformats.org/officeDocument/2006/relationships/image" Target="../media/image25.emf"/><Relationship Id="rId6" Type="http://schemas.openxmlformats.org/officeDocument/2006/relationships/oleObject" Target="../embeddings/oleObject26.bin"/><Relationship Id="rId7" Type="http://schemas.openxmlformats.org/officeDocument/2006/relationships/image" Target="../media/image3.emf"/><Relationship Id="rId1" Type="http://schemas.openxmlformats.org/officeDocument/2006/relationships/vmlDrawing" Target="../drawings/vmlDrawing21.vml"/><Relationship Id="rId2"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25.emf"/><Relationship Id="rId6" Type="http://schemas.openxmlformats.org/officeDocument/2006/relationships/oleObject" Target="../embeddings/oleObject28.bin"/><Relationship Id="rId7" Type="http://schemas.openxmlformats.org/officeDocument/2006/relationships/image" Target="../media/image26.emf"/><Relationship Id="rId8" Type="http://schemas.openxmlformats.org/officeDocument/2006/relationships/oleObject" Target="../embeddings/oleObject29.bin"/><Relationship Id="rId9" Type="http://schemas.openxmlformats.org/officeDocument/2006/relationships/image" Target="../media/image3.emf"/><Relationship Id="rId1" Type="http://schemas.openxmlformats.org/officeDocument/2006/relationships/vmlDrawing" Target="../drawings/vmlDrawing22.vml"/><Relationship Id="rId2"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30.bin"/><Relationship Id="rId5" Type="http://schemas.openxmlformats.org/officeDocument/2006/relationships/image" Target="../media/image25.emf"/><Relationship Id="rId6" Type="http://schemas.openxmlformats.org/officeDocument/2006/relationships/oleObject" Target="../embeddings/oleObject31.bin"/><Relationship Id="rId7" Type="http://schemas.openxmlformats.org/officeDocument/2006/relationships/image" Target="../media/image26.emf"/><Relationship Id="rId8" Type="http://schemas.openxmlformats.org/officeDocument/2006/relationships/oleObject" Target="../embeddings/oleObject32.bin"/><Relationship Id="rId9" Type="http://schemas.openxmlformats.org/officeDocument/2006/relationships/image" Target="../media/image3.emf"/><Relationship Id="rId1" Type="http://schemas.openxmlformats.org/officeDocument/2006/relationships/vmlDrawing" Target="../drawings/vmlDrawing23.vml"/><Relationship Id="rId2"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33.bin"/><Relationship Id="rId5" Type="http://schemas.openxmlformats.org/officeDocument/2006/relationships/image" Target="../media/image25.emf"/><Relationship Id="rId6" Type="http://schemas.openxmlformats.org/officeDocument/2006/relationships/oleObject" Target="../embeddings/oleObject34.bin"/><Relationship Id="rId7" Type="http://schemas.openxmlformats.org/officeDocument/2006/relationships/image" Target="../media/image3.emf"/><Relationship Id="rId1" Type="http://schemas.openxmlformats.org/officeDocument/2006/relationships/vmlDrawing" Target="../drawings/vmlDrawing24.vml"/><Relationship Id="rId2"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35.bin"/><Relationship Id="rId5" Type="http://schemas.openxmlformats.org/officeDocument/2006/relationships/image" Target="../media/image25.emf"/><Relationship Id="rId6" Type="http://schemas.openxmlformats.org/officeDocument/2006/relationships/oleObject" Target="../embeddings/oleObject36.bin"/><Relationship Id="rId7" Type="http://schemas.openxmlformats.org/officeDocument/2006/relationships/image" Target="../media/image3.emf"/><Relationship Id="rId1" Type="http://schemas.openxmlformats.org/officeDocument/2006/relationships/vmlDrawing" Target="../drawings/vmlDrawing25.vml"/><Relationship Id="rId2"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37.bin"/><Relationship Id="rId5" Type="http://schemas.openxmlformats.org/officeDocument/2006/relationships/image" Target="../media/image25.emf"/><Relationship Id="rId6" Type="http://schemas.openxmlformats.org/officeDocument/2006/relationships/oleObject" Target="../embeddings/oleObject38.bin"/><Relationship Id="rId7" Type="http://schemas.openxmlformats.org/officeDocument/2006/relationships/image" Target="../media/image3.emf"/><Relationship Id="rId1" Type="http://schemas.openxmlformats.org/officeDocument/2006/relationships/vmlDrawing" Target="../drawings/vmlDrawing26.vml"/><Relationship Id="rId2"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39.bin"/><Relationship Id="rId5" Type="http://schemas.openxmlformats.org/officeDocument/2006/relationships/image" Target="../media/image27.emf"/><Relationship Id="rId6" Type="http://schemas.openxmlformats.org/officeDocument/2006/relationships/oleObject" Target="../embeddings/oleObject40.bin"/><Relationship Id="rId7" Type="http://schemas.openxmlformats.org/officeDocument/2006/relationships/image" Target="../media/image25.emf"/><Relationship Id="rId8" Type="http://schemas.openxmlformats.org/officeDocument/2006/relationships/oleObject" Target="../embeddings/oleObject41.bin"/><Relationship Id="rId9" Type="http://schemas.openxmlformats.org/officeDocument/2006/relationships/image" Target="../media/image3.emf"/><Relationship Id="rId1" Type="http://schemas.openxmlformats.org/officeDocument/2006/relationships/vmlDrawing" Target="../drawings/vmlDrawing27.vml"/><Relationship Id="rId2"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42.bin"/><Relationship Id="rId5" Type="http://schemas.openxmlformats.org/officeDocument/2006/relationships/image" Target="../media/image25.emf"/><Relationship Id="rId6" Type="http://schemas.openxmlformats.org/officeDocument/2006/relationships/oleObject" Target="../embeddings/oleObject43.bin"/><Relationship Id="rId7" Type="http://schemas.openxmlformats.org/officeDocument/2006/relationships/image" Target="../media/image3.emf"/><Relationship Id="rId1" Type="http://schemas.openxmlformats.org/officeDocument/2006/relationships/vmlDrawing" Target="../drawings/vmlDrawing28.vml"/><Relationship Id="rId2"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44.bin"/><Relationship Id="rId5" Type="http://schemas.openxmlformats.org/officeDocument/2006/relationships/image" Target="../media/image28.emf"/><Relationship Id="rId6" Type="http://schemas.openxmlformats.org/officeDocument/2006/relationships/oleObject" Target="../embeddings/oleObject45.bin"/><Relationship Id="rId7" Type="http://schemas.openxmlformats.org/officeDocument/2006/relationships/image" Target="../media/image25.emf"/><Relationship Id="rId8" Type="http://schemas.openxmlformats.org/officeDocument/2006/relationships/oleObject" Target="../embeddings/oleObject46.bin"/><Relationship Id="rId9" Type="http://schemas.openxmlformats.org/officeDocument/2006/relationships/image" Target="../media/image26.emf"/><Relationship Id="rId10" Type="http://schemas.openxmlformats.org/officeDocument/2006/relationships/oleObject" Target="../embeddings/oleObject47.bin"/><Relationship Id="rId11" Type="http://schemas.openxmlformats.org/officeDocument/2006/relationships/image" Target="../media/image3.emf"/><Relationship Id="rId1" Type="http://schemas.openxmlformats.org/officeDocument/2006/relationships/vmlDrawing" Target="../drawings/vmlDrawing29.vml"/><Relationship Id="rId2"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48.bin"/><Relationship Id="rId5" Type="http://schemas.openxmlformats.org/officeDocument/2006/relationships/image" Target="../media/image29.emf"/><Relationship Id="rId6" Type="http://schemas.openxmlformats.org/officeDocument/2006/relationships/oleObject" Target="../embeddings/oleObject49.bin"/><Relationship Id="rId7" Type="http://schemas.openxmlformats.org/officeDocument/2006/relationships/image" Target="../media/image25.emf"/><Relationship Id="rId8" Type="http://schemas.openxmlformats.org/officeDocument/2006/relationships/oleObject" Target="../embeddings/oleObject50.bin"/><Relationship Id="rId9" Type="http://schemas.openxmlformats.org/officeDocument/2006/relationships/image" Target="../media/image26.emf"/><Relationship Id="rId10" Type="http://schemas.openxmlformats.org/officeDocument/2006/relationships/oleObject" Target="../embeddings/oleObject51.bin"/><Relationship Id="rId11" Type="http://schemas.openxmlformats.org/officeDocument/2006/relationships/image" Target="../media/image3.emf"/><Relationship Id="rId1" Type="http://schemas.openxmlformats.org/officeDocument/2006/relationships/vmlDrawing" Target="../drawings/vmlDrawing30.vml"/><Relationship Id="rId2"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52.bin"/><Relationship Id="rId5" Type="http://schemas.openxmlformats.org/officeDocument/2006/relationships/image" Target="../media/image30.emf"/><Relationship Id="rId1" Type="http://schemas.openxmlformats.org/officeDocument/2006/relationships/vmlDrawing" Target="../drawings/vmlDrawing31.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53.bin"/><Relationship Id="rId5" Type="http://schemas.openxmlformats.org/officeDocument/2006/relationships/image" Target="../media/image30.emf"/><Relationship Id="rId1" Type="http://schemas.openxmlformats.org/officeDocument/2006/relationships/vmlDrawing" Target="../drawings/vmlDrawing32.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54.bin"/><Relationship Id="rId5" Type="http://schemas.openxmlformats.org/officeDocument/2006/relationships/image" Target="../media/image30.emf"/><Relationship Id="rId6" Type="http://schemas.openxmlformats.org/officeDocument/2006/relationships/oleObject" Target="../embeddings/oleObject55.bin"/><Relationship Id="rId7" Type="http://schemas.openxmlformats.org/officeDocument/2006/relationships/image" Target="../media/image16.emf"/><Relationship Id="rId1" Type="http://schemas.openxmlformats.org/officeDocument/2006/relationships/vmlDrawing" Target="../drawings/vmlDrawing33.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Microsoft_Equation27.bin"/><Relationship Id="rId5" Type="http://schemas.openxmlformats.org/officeDocument/2006/relationships/image" Target="../media/image31.emf"/><Relationship Id="rId6" Type="http://schemas.openxmlformats.org/officeDocument/2006/relationships/oleObject" Target="../embeddings/oleObject56.bin"/><Relationship Id="rId7" Type="http://schemas.openxmlformats.org/officeDocument/2006/relationships/image" Target="../media/image30.emf"/><Relationship Id="rId1" Type="http://schemas.openxmlformats.org/officeDocument/2006/relationships/vmlDrawing" Target="../drawings/vmlDrawing34.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11" Type="http://schemas.openxmlformats.org/officeDocument/2006/relationships/oleObject" Target="../embeddings/Microsoft_Equation30.bin"/><Relationship Id="rId12" Type="http://schemas.openxmlformats.org/officeDocument/2006/relationships/image" Target="../media/image35.emf"/><Relationship Id="rId1" Type="http://schemas.openxmlformats.org/officeDocument/2006/relationships/vmlDrawing" Target="../drawings/vmlDrawing35.vml"/><Relationship Id="rId2" Type="http://schemas.openxmlformats.org/officeDocument/2006/relationships/slideLayout" Target="../slideLayouts/slideLayout21.xml"/><Relationship Id="rId3" Type="http://schemas.openxmlformats.org/officeDocument/2006/relationships/oleObject" Target="../embeddings/Microsoft_Equation28.bin"/><Relationship Id="rId4" Type="http://schemas.openxmlformats.org/officeDocument/2006/relationships/image" Target="../media/image32.emf"/><Relationship Id="rId5" Type="http://schemas.openxmlformats.org/officeDocument/2006/relationships/oleObject" Target="../embeddings/oleObject57.bin"/><Relationship Id="rId6" Type="http://schemas.openxmlformats.org/officeDocument/2006/relationships/image" Target="../media/image33.wmf"/><Relationship Id="rId7" Type="http://schemas.openxmlformats.org/officeDocument/2006/relationships/oleObject" Target="../embeddings/oleObject58.bin"/><Relationship Id="rId8" Type="http://schemas.openxmlformats.org/officeDocument/2006/relationships/image" Target="../media/image34.wmf"/><Relationship Id="rId9" Type="http://schemas.openxmlformats.org/officeDocument/2006/relationships/oleObject" Target="../embeddings/Microsoft_Equation29.bin"/><Relationship Id="rId10" Type="http://schemas.openxmlformats.org/officeDocument/2006/relationships/image" Target="../media/image3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emf"/><Relationship Id="rId5" Type="http://schemas.openxmlformats.org/officeDocument/2006/relationships/oleObject" Target="../embeddings/oleObject2.bin"/><Relationship Id="rId6"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9.bin"/><Relationship Id="rId4" Type="http://schemas.openxmlformats.org/officeDocument/2006/relationships/image" Target="../media/image36.wmf"/><Relationship Id="rId1" Type="http://schemas.openxmlformats.org/officeDocument/2006/relationships/vmlDrawing" Target="../drawings/vmlDrawing36.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 Type="http://schemas.openxmlformats.org/officeDocument/2006/relationships/oleObject" Target="../embeddings/Microsoft_Equation3.bin"/><Relationship Id="rId12" Type="http://schemas.openxmlformats.org/officeDocument/2006/relationships/image" Target="../media/image7.emf"/><Relationship Id="rId13" Type="http://schemas.openxmlformats.org/officeDocument/2006/relationships/oleObject" Target="../embeddings/oleObject5.bin"/><Relationship Id="rId14" Type="http://schemas.openxmlformats.org/officeDocument/2006/relationships/image" Target="../media/image8.emf"/><Relationship Id="rId1" Type="http://schemas.openxmlformats.org/officeDocument/2006/relationships/vmlDrawing" Target="../drawings/vmlDrawing2.vml"/><Relationship Id="rId2" Type="http://schemas.openxmlformats.org/officeDocument/2006/relationships/slideLayout" Target="../slideLayouts/slideLayout19.xml"/><Relationship Id="rId3" Type="http://schemas.openxmlformats.org/officeDocument/2006/relationships/oleObject" Target="../embeddings/oleObject3.bin"/><Relationship Id="rId4" Type="http://schemas.openxmlformats.org/officeDocument/2006/relationships/image" Target="../media/image3.emf"/><Relationship Id="rId5" Type="http://schemas.openxmlformats.org/officeDocument/2006/relationships/oleObject" Target="../embeddings/oleObject4.bin"/><Relationship Id="rId6" Type="http://schemas.openxmlformats.org/officeDocument/2006/relationships/image" Target="../media/image4.emf"/><Relationship Id="rId7" Type="http://schemas.openxmlformats.org/officeDocument/2006/relationships/oleObject" Target="../embeddings/Microsoft_Equation1.bin"/><Relationship Id="rId8" Type="http://schemas.openxmlformats.org/officeDocument/2006/relationships/image" Target="../media/image5.emf"/><Relationship Id="rId9" Type="http://schemas.openxmlformats.org/officeDocument/2006/relationships/oleObject" Target="../embeddings/Microsoft_Equation2.bin"/><Relationship Id="rId10" Type="http://schemas.openxmlformats.org/officeDocument/2006/relationships/image" Target="../media/image6.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0.bin"/><Relationship Id="rId4" Type="http://schemas.openxmlformats.org/officeDocument/2006/relationships/image" Target="../media/image37.wmf"/><Relationship Id="rId1" Type="http://schemas.openxmlformats.org/officeDocument/2006/relationships/vmlDrawing" Target="../drawings/vmlDrawing37.vml"/><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61.bin"/><Relationship Id="rId5" Type="http://schemas.openxmlformats.org/officeDocument/2006/relationships/image" Target="../media/image38.wmf"/><Relationship Id="rId1" Type="http://schemas.openxmlformats.org/officeDocument/2006/relationships/vmlDrawing" Target="../drawings/vmlDrawing38.vml"/><Relationship Id="rId2"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1.jpeg"/><Relationship Id="rId3" Type="http://schemas.microsoft.com/office/2007/relationships/hdphoto" Target="../media/hdphoto1.wdp"/></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8.emf"/><Relationship Id="rId5" Type="http://schemas.openxmlformats.org/officeDocument/2006/relationships/oleObject" Target="../embeddings/oleObject7.bin"/><Relationship Id="rId6" Type="http://schemas.openxmlformats.org/officeDocument/2006/relationships/image" Target="../media/image3.emf"/><Relationship Id="rId7" Type="http://schemas.openxmlformats.org/officeDocument/2006/relationships/oleObject" Target="../embeddings/Microsoft_Equation4.bin"/><Relationship Id="rId8"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42.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43.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62.bin"/><Relationship Id="rId4" Type="http://schemas.openxmlformats.org/officeDocument/2006/relationships/image" Target="../media/image45.wmf"/><Relationship Id="rId5" Type="http://schemas.openxmlformats.org/officeDocument/2006/relationships/oleObject" Target="../embeddings/oleObject63.bin"/><Relationship Id="rId6" Type="http://schemas.openxmlformats.org/officeDocument/2006/relationships/image" Target="../media/image46.wmf"/><Relationship Id="rId1" Type="http://schemas.openxmlformats.org/officeDocument/2006/relationships/vmlDrawing" Target="../drawings/vmlDrawing39.v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47.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Introductory Statistics: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T-Test, Correlation &amp; Regression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smtClean="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t </a:t>
            </a:r>
            <a:r>
              <a:rPr lang="en-US" dirty="0" smtClean="0"/>
              <a:t>statistic</a:t>
            </a:r>
            <a:endParaRPr lang="en-US" dirty="0"/>
          </a:p>
        </p:txBody>
      </p:sp>
      <p:sp>
        <p:nvSpPr>
          <p:cNvPr id="45059" name="Rectangle 3"/>
          <p:cNvSpPr>
            <a:spLocks noGrp="1" noChangeArrowheads="1"/>
          </p:cNvSpPr>
          <p:nvPr>
            <p:ph idx="1"/>
          </p:nvPr>
        </p:nvSpPr>
        <p:spPr>
          <a:xfrm>
            <a:off x="1128943" y="1685033"/>
            <a:ext cx="7545528" cy="4379976"/>
          </a:xfrm>
        </p:spPr>
        <p:txBody>
          <a:bodyPr/>
          <a:lstStyle/>
          <a:p>
            <a:pPr marL="0" indent="0">
              <a:lnSpc>
                <a:spcPct val="90000"/>
              </a:lnSpc>
              <a:buNone/>
            </a:pPr>
            <a:r>
              <a:rPr lang="en-US" dirty="0"/>
              <a:t>t</a:t>
            </a:r>
            <a:r>
              <a:rPr lang="en-US" dirty="0" smtClean="0"/>
              <a:t> statistic is an ‘estimated’ </a:t>
            </a:r>
            <a:r>
              <a:rPr lang="en-US" dirty="0"/>
              <a:t>z </a:t>
            </a:r>
            <a:r>
              <a:rPr lang="en-US" dirty="0" smtClean="0"/>
              <a:t>score. </a:t>
            </a:r>
          </a:p>
          <a:p>
            <a:pPr lvl="1">
              <a:lnSpc>
                <a:spcPct val="90000"/>
              </a:lnSpc>
            </a:pPr>
            <a:r>
              <a:rPr lang="en-US" sz="2400" dirty="0">
                <a:latin typeface="Arial" charset="0"/>
              </a:rPr>
              <a:t>Replace </a:t>
            </a:r>
            <a:r>
              <a:rPr lang="el-GR" sz="2400" dirty="0">
                <a:latin typeface="Arial" charset="0"/>
                <a:cs typeface="Arial" charset="0"/>
              </a:rPr>
              <a:t>μ with a guess about the true mean (compare     to a guess)</a:t>
            </a:r>
          </a:p>
          <a:p>
            <a:pPr lvl="1">
              <a:lnSpc>
                <a:spcPct val="90000"/>
              </a:lnSpc>
            </a:pPr>
            <a:r>
              <a:rPr lang="el-GR" sz="2400" dirty="0">
                <a:latin typeface="Arial" charset="0"/>
                <a:cs typeface="Arial" charset="0"/>
              </a:rPr>
              <a:t>Compare two populations to see if </a:t>
            </a:r>
            <a:r>
              <a:rPr lang="el-GR" sz="2400" dirty="0" smtClean="0">
                <a:latin typeface="Arial" charset="0"/>
                <a:cs typeface="Arial" charset="0"/>
              </a:rPr>
              <a:t>their means differ </a:t>
            </a:r>
            <a:endParaRPr lang="en-US" sz="2400" dirty="0" smtClean="0">
              <a:latin typeface="Arial" charset="0"/>
            </a:endParaRPr>
          </a:p>
          <a:p>
            <a:pPr marL="0" indent="0">
              <a:lnSpc>
                <a:spcPct val="90000"/>
              </a:lnSpc>
              <a:buNone/>
            </a:pPr>
            <a:r>
              <a:rPr lang="el-GR" sz="3000" dirty="0" smtClean="0">
                <a:latin typeface="Arial" charset="0"/>
                <a:cs typeface="Arial" charset="0"/>
              </a:rPr>
              <a:t>Estimation says whether the difference is ‘due to chance’ (H</a:t>
            </a:r>
            <a:r>
              <a:rPr lang="el-GR" sz="3000" baseline="-25000" dirty="0" smtClean="0">
                <a:latin typeface="Arial" charset="0"/>
                <a:cs typeface="Arial" charset="0"/>
              </a:rPr>
              <a:t>0</a:t>
            </a:r>
            <a:r>
              <a:rPr lang="el-GR" sz="3000" dirty="0" smtClean="0">
                <a:latin typeface="Arial" charset="0"/>
                <a:cs typeface="Arial" charset="0"/>
              </a:rPr>
              <a:t>, also called the </a:t>
            </a:r>
            <a:r>
              <a:rPr lang="el-GR" sz="3000" i="1" dirty="0" smtClean="0">
                <a:latin typeface="Arial" charset="0"/>
                <a:cs typeface="Arial" charset="0"/>
              </a:rPr>
              <a:t>null hypothesis</a:t>
            </a:r>
            <a:r>
              <a:rPr lang="el-GR" sz="3000" dirty="0" smtClean="0">
                <a:latin typeface="Arial" charset="0"/>
                <a:cs typeface="Arial" charset="0"/>
              </a:rPr>
              <a:t>) or ‘real’</a:t>
            </a:r>
          </a:p>
          <a:p>
            <a:pPr marL="228600" lvl="1" indent="0">
              <a:lnSpc>
                <a:spcPct val="90000"/>
              </a:lnSpc>
              <a:buNone/>
            </a:pPr>
            <a:r>
              <a:rPr lang="el-GR" sz="2400" dirty="0" smtClean="0">
                <a:latin typeface="Arial" charset="0"/>
                <a:cs typeface="Arial" charset="0"/>
              </a:rPr>
              <a:t>Works best with large sample sizes</a:t>
            </a:r>
          </a:p>
          <a:p>
            <a:pPr marL="228600" lvl="1" indent="0">
              <a:lnSpc>
                <a:spcPct val="90000"/>
              </a:lnSpc>
              <a:buNone/>
            </a:pPr>
            <a:r>
              <a:rPr lang="en-US" sz="2400" dirty="0" smtClean="0">
                <a:cs typeface="Times New Roman" charset="0"/>
              </a:rPr>
              <a:t>Thus, </a:t>
            </a:r>
            <a:r>
              <a:rPr lang="en-US" sz="2400" i="1" dirty="0" smtClean="0">
                <a:cs typeface="Times New Roman" charset="0"/>
              </a:rPr>
              <a:t>degrees </a:t>
            </a:r>
            <a:r>
              <a:rPr lang="en-US" sz="2400" i="1" dirty="0">
                <a:cs typeface="Times New Roman" charset="0"/>
              </a:rPr>
              <a:t>of freedom </a:t>
            </a:r>
            <a:r>
              <a:rPr lang="en-US" sz="2400" dirty="0">
                <a:cs typeface="Times New Roman" charset="0"/>
              </a:rPr>
              <a:t>(</a:t>
            </a:r>
            <a:r>
              <a:rPr lang="en-US" sz="2400" dirty="0" err="1">
                <a:cs typeface="Times New Roman" charset="0"/>
              </a:rPr>
              <a:t>df</a:t>
            </a:r>
            <a:r>
              <a:rPr lang="en-US" sz="2400" dirty="0">
                <a:cs typeface="Times New Roman" charset="0"/>
              </a:rPr>
              <a:t> = N-1) is used to describe how well t represents </a:t>
            </a:r>
            <a:r>
              <a:rPr lang="en-US" sz="2400" dirty="0" smtClean="0">
                <a:cs typeface="Times New Roman" charset="0"/>
              </a:rPr>
              <a:t>z</a:t>
            </a:r>
            <a:endParaRPr lang="el-GR" sz="2400" dirty="0" smtClean="0">
              <a:latin typeface="Arial" charset="0"/>
              <a:cs typeface="Arial" charset="0"/>
            </a:endParaRPr>
          </a:p>
          <a:p>
            <a:pPr marL="228600" lvl="1" indent="0">
              <a:lnSpc>
                <a:spcPct val="90000"/>
              </a:lnSpc>
              <a:buNone/>
            </a:pPr>
            <a:r>
              <a:rPr lang="el-GR" sz="2400" dirty="0" smtClean="0">
                <a:latin typeface="Arial" charset="0"/>
                <a:cs typeface="Arial" charset="0"/>
              </a:rPr>
              <a:t>‘Amount’ of chance is explicit (</a:t>
            </a:r>
            <a:r>
              <a:rPr lang="el-GR" sz="2400" i="1" dirty="0" smtClean="0">
                <a:latin typeface="Arial" charset="0"/>
                <a:cs typeface="Arial" charset="0"/>
              </a:rPr>
              <a:t>e.g. </a:t>
            </a:r>
            <a:r>
              <a:rPr lang="el-GR" sz="2400" dirty="0" smtClean="0">
                <a:latin typeface="Arial" charset="0"/>
                <a:cs typeface="Arial" charset="0"/>
              </a:rPr>
              <a:t>95% confidence)</a:t>
            </a:r>
          </a:p>
          <a:p>
            <a:pPr marL="228600" lvl="1" indent="0">
              <a:lnSpc>
                <a:spcPct val="90000"/>
              </a:lnSpc>
              <a:buNone/>
            </a:pPr>
            <a:endParaRPr lang="el-GR" sz="2400" dirty="0">
              <a:latin typeface="Arial" charset="0"/>
              <a:cs typeface="Arial"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507217324"/>
              </p:ext>
            </p:extLst>
          </p:nvPr>
        </p:nvGraphicFramePr>
        <p:xfrm>
          <a:off x="2941658" y="2492811"/>
          <a:ext cx="292542" cy="426296"/>
        </p:xfrm>
        <a:graphic>
          <a:graphicData uri="http://schemas.openxmlformats.org/presentationml/2006/ole">
            <mc:AlternateContent xmlns:mc="http://schemas.openxmlformats.org/markup-compatibility/2006">
              <mc:Choice xmlns:v="urn:schemas-microsoft-com:vml" Requires="v">
                <p:oleObj spid="_x0000_s93393" name="Equation" r:id="rId4" imgW="165100" imgH="177800" progId="Equation.3">
                  <p:embed/>
                </p:oleObj>
              </mc:Choice>
              <mc:Fallback>
                <p:oleObj name="Equation" r:id="rId4" imgW="165100" imgH="177800" progId="Equation.3">
                  <p:embed/>
                  <p:pic>
                    <p:nvPicPr>
                      <p:cNvPr id="0" name=""/>
                      <p:cNvPicPr/>
                      <p:nvPr/>
                    </p:nvPicPr>
                    <p:blipFill>
                      <a:blip r:embed="rId5"/>
                      <a:stretch>
                        <a:fillRect/>
                      </a:stretch>
                    </p:blipFill>
                    <p:spPr>
                      <a:xfrm>
                        <a:off x="2941658" y="2492811"/>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173619152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533400"/>
            <a:ext cx="7793038" cy="762000"/>
          </a:xfrm>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graphicFrame>
        <p:nvGraphicFramePr>
          <p:cNvPr id="14339" name="Object 3"/>
          <p:cNvGraphicFramePr>
            <a:graphicFrameLocks noChangeAspect="1"/>
          </p:cNvGraphicFramePr>
          <p:nvPr>
            <p:extLst>
              <p:ext uri="{D42A27DB-BD31-4B8C-83A1-F6EECF244321}">
                <p14:modId xmlns:p14="http://schemas.microsoft.com/office/powerpoint/2010/main" val="3474194086"/>
              </p:ext>
            </p:extLst>
          </p:nvPr>
        </p:nvGraphicFramePr>
        <p:xfrm>
          <a:off x="3636963" y="2078038"/>
          <a:ext cx="4078287" cy="1292225"/>
        </p:xfrm>
        <a:graphic>
          <a:graphicData uri="http://schemas.openxmlformats.org/presentationml/2006/ole">
            <mc:AlternateContent xmlns:mc="http://schemas.openxmlformats.org/markup-compatibility/2006">
              <mc:Choice xmlns:v="urn:schemas-microsoft-com:vml" Requires="v">
                <p:oleObj spid="_x0000_s131341" name="Equation" r:id="rId3" imgW="1841500" imgH="584200" progId="Equation.3">
                  <p:embed/>
                </p:oleObj>
              </mc:Choice>
              <mc:Fallback>
                <p:oleObj name="Equation" r:id="rId3" imgW="1841500" imgH="584200" progId="Equation.3">
                  <p:embed/>
                  <p:pic>
                    <p:nvPicPr>
                      <p:cNvPr id="0" name=""/>
                      <p:cNvPicPr>
                        <a:picLocks noChangeAspect="1" noChangeArrowheads="1"/>
                      </p:cNvPicPr>
                      <p:nvPr/>
                    </p:nvPicPr>
                    <p:blipFill>
                      <a:blip r:embed="rId4"/>
                      <a:srcRect/>
                      <a:stretch>
                        <a:fillRect/>
                      </a:stretch>
                    </p:blipFill>
                    <p:spPr bwMode="auto">
                      <a:xfrm>
                        <a:off x="3636963" y="2078038"/>
                        <a:ext cx="4078287" cy="1292225"/>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4342" name="Rectangle 6"/>
          <p:cNvSpPr>
            <a:spLocks noChangeArrowheads="1"/>
          </p:cNvSpPr>
          <p:nvPr/>
        </p:nvSpPr>
        <p:spPr bwMode="auto">
          <a:xfrm>
            <a:off x="1143000" y="15240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400" dirty="0">
                <a:solidFill>
                  <a:schemeClr val="accent3"/>
                </a:solidFill>
              </a:rPr>
              <a:t>Sample correlation coefficient:</a:t>
            </a:r>
            <a:endParaRPr kumimoji="1" lang="en-US" sz="2400" b="1" dirty="0">
              <a:solidFill>
                <a:schemeClr val="accent3"/>
              </a:solidFill>
            </a:endParaRPr>
          </a:p>
        </p:txBody>
      </p:sp>
      <p:graphicFrame>
        <p:nvGraphicFramePr>
          <p:cNvPr id="8" name="Object 3"/>
          <p:cNvGraphicFramePr>
            <a:graphicFrameLocks noChangeAspect="1"/>
          </p:cNvGraphicFramePr>
          <p:nvPr>
            <p:extLst>
              <p:ext uri="{D42A27DB-BD31-4B8C-83A1-F6EECF244321}">
                <p14:modId xmlns:p14="http://schemas.microsoft.com/office/powerpoint/2010/main" val="1689867141"/>
              </p:ext>
            </p:extLst>
          </p:nvPr>
        </p:nvGraphicFramePr>
        <p:xfrm>
          <a:off x="3581400" y="3498850"/>
          <a:ext cx="2419350" cy="1320800"/>
        </p:xfrm>
        <a:graphic>
          <a:graphicData uri="http://schemas.openxmlformats.org/presentationml/2006/ole">
            <mc:AlternateContent xmlns:mc="http://schemas.openxmlformats.org/markup-compatibility/2006">
              <mc:Choice xmlns:v="urn:schemas-microsoft-com:vml" Requires="v">
                <p:oleObj spid="_x0000_s131342" name="Equation" r:id="rId5" imgW="1092200" imgH="596900" progId="Equation.3">
                  <p:embed/>
                </p:oleObj>
              </mc:Choice>
              <mc:Fallback>
                <p:oleObj name="Equation" r:id="rId5" imgW="1092200" imgH="596900" progId="Equation.3">
                  <p:embed/>
                  <p:pic>
                    <p:nvPicPr>
                      <p:cNvPr id="0" name=""/>
                      <p:cNvPicPr>
                        <a:picLocks noChangeAspect="1" noChangeArrowheads="1"/>
                      </p:cNvPicPr>
                      <p:nvPr/>
                    </p:nvPicPr>
                    <p:blipFill>
                      <a:blip r:embed="rId6"/>
                      <a:srcRect/>
                      <a:stretch>
                        <a:fillRect/>
                      </a:stretch>
                    </p:blipFill>
                    <p:spPr bwMode="auto">
                      <a:xfrm>
                        <a:off x="3581400" y="3498850"/>
                        <a:ext cx="2419350" cy="1320800"/>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409623205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sp>
        <p:nvSpPr>
          <p:cNvPr id="2" name="Content Placeholder 1"/>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We know there is as strong, inverse relationship. Is it significant?</a:t>
            </a:r>
            <a:endParaRPr lang="en-US" dirty="0"/>
          </a:p>
        </p:txBody>
      </p:sp>
      <p:graphicFrame>
        <p:nvGraphicFramePr>
          <p:cNvPr id="14339" name="Object 3"/>
          <p:cNvGraphicFramePr>
            <a:graphicFrameLocks noChangeAspect="1"/>
          </p:cNvGraphicFramePr>
          <p:nvPr>
            <p:extLst>
              <p:ext uri="{D42A27DB-BD31-4B8C-83A1-F6EECF244321}">
                <p14:modId xmlns:p14="http://schemas.microsoft.com/office/powerpoint/2010/main" val="1806848044"/>
              </p:ext>
            </p:extLst>
          </p:nvPr>
        </p:nvGraphicFramePr>
        <p:xfrm>
          <a:off x="3636963" y="2078038"/>
          <a:ext cx="4078287" cy="1292225"/>
        </p:xfrm>
        <a:graphic>
          <a:graphicData uri="http://schemas.openxmlformats.org/presentationml/2006/ole">
            <mc:AlternateContent xmlns:mc="http://schemas.openxmlformats.org/markup-compatibility/2006">
              <mc:Choice xmlns:v="urn:schemas-microsoft-com:vml" Requires="v">
                <p:oleObj spid="_x0000_s132367" name="Equation" r:id="rId3" imgW="1841500" imgH="584200" progId="Equation.3">
                  <p:embed/>
                </p:oleObj>
              </mc:Choice>
              <mc:Fallback>
                <p:oleObj name="Equation" r:id="rId3" imgW="1841500" imgH="584200" progId="Equation.3">
                  <p:embed/>
                  <p:pic>
                    <p:nvPicPr>
                      <p:cNvPr id="0" name=""/>
                      <p:cNvPicPr>
                        <a:picLocks noChangeAspect="1" noChangeArrowheads="1"/>
                      </p:cNvPicPr>
                      <p:nvPr/>
                    </p:nvPicPr>
                    <p:blipFill>
                      <a:blip r:embed="rId4"/>
                      <a:srcRect/>
                      <a:stretch>
                        <a:fillRect/>
                      </a:stretch>
                    </p:blipFill>
                    <p:spPr bwMode="auto">
                      <a:xfrm>
                        <a:off x="3636963" y="2078038"/>
                        <a:ext cx="4078287" cy="12922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297329604"/>
              </p:ext>
            </p:extLst>
          </p:nvPr>
        </p:nvGraphicFramePr>
        <p:xfrm>
          <a:off x="3581400" y="3498850"/>
          <a:ext cx="2419350" cy="1320800"/>
        </p:xfrm>
        <a:graphic>
          <a:graphicData uri="http://schemas.openxmlformats.org/presentationml/2006/ole">
            <mc:AlternateContent xmlns:mc="http://schemas.openxmlformats.org/markup-compatibility/2006">
              <mc:Choice xmlns:v="urn:schemas-microsoft-com:vml" Requires="v">
                <p:oleObj spid="_x0000_s132368" name="Equation" r:id="rId5" imgW="1092200" imgH="596900" progId="Equation.3">
                  <p:embed/>
                </p:oleObj>
              </mc:Choice>
              <mc:Fallback>
                <p:oleObj name="Equation" r:id="rId5" imgW="1092200" imgH="596900" progId="Equation.3">
                  <p:embed/>
                  <p:pic>
                    <p:nvPicPr>
                      <p:cNvPr id="0" name=""/>
                      <p:cNvPicPr>
                        <a:picLocks noChangeAspect="1" noChangeArrowheads="1"/>
                      </p:cNvPicPr>
                      <p:nvPr/>
                    </p:nvPicPr>
                    <p:blipFill>
                      <a:blip r:embed="rId6"/>
                      <a:srcRect/>
                      <a:stretch>
                        <a:fillRect/>
                      </a:stretch>
                    </p:blipFill>
                    <p:spPr bwMode="auto">
                      <a:xfrm>
                        <a:off x="3581400" y="3498850"/>
                        <a:ext cx="2419350" cy="1320800"/>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3734918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body" idx="1"/>
          </p:nvPr>
        </p:nvSpPr>
        <p:spPr>
          <a:xfrm>
            <a:off x="1143000" y="1600200"/>
            <a:ext cx="8077200" cy="4532313"/>
          </a:xfrm>
        </p:spPr>
        <p:txBody>
          <a:bodyPr/>
          <a:lstStyle/>
          <a:p>
            <a:pPr marL="0" indent="0">
              <a:buNone/>
            </a:pPr>
            <a:endParaRPr lang="en-US" sz="1400" dirty="0"/>
          </a:p>
          <a:p>
            <a:pPr marL="228600" lvl="1" indent="0">
              <a:buNone/>
            </a:pPr>
            <a:endParaRPr lang="en-US" dirty="0"/>
          </a:p>
        </p:txBody>
      </p:sp>
      <p:sp>
        <p:nvSpPr>
          <p:cNvPr id="18435" name="Rectangle 3"/>
          <p:cNvSpPr>
            <a:spLocks noGrp="1" noChangeArrowheads="1"/>
          </p:cNvSpPr>
          <p:nvPr>
            <p:ph type="title"/>
          </p:nvPr>
        </p:nvSpPr>
        <p:spPr>
          <a:xfrm>
            <a:off x="1143000" y="381000"/>
            <a:ext cx="7793038" cy="762000"/>
          </a:xfrm>
        </p:spPr>
        <p:txBody>
          <a:bodyPr/>
          <a:lstStyle/>
          <a:p>
            <a:r>
              <a:rPr lang="en-US"/>
              <a:t>Significance Test for Correlation</a:t>
            </a:r>
          </a:p>
        </p:txBody>
      </p:sp>
      <p:graphicFrame>
        <p:nvGraphicFramePr>
          <p:cNvPr id="18437" name="Object 5"/>
          <p:cNvGraphicFramePr>
            <a:graphicFrameLocks noChangeAspect="1"/>
          </p:cNvGraphicFramePr>
          <p:nvPr>
            <p:extLst>
              <p:ext uri="{D42A27DB-BD31-4B8C-83A1-F6EECF244321}">
                <p14:modId xmlns:p14="http://schemas.microsoft.com/office/powerpoint/2010/main" val="3707528090"/>
              </p:ext>
            </p:extLst>
          </p:nvPr>
        </p:nvGraphicFramePr>
        <p:xfrm>
          <a:off x="1129195" y="1600200"/>
          <a:ext cx="2133600" cy="1876425"/>
        </p:xfrm>
        <a:graphic>
          <a:graphicData uri="http://schemas.openxmlformats.org/presentationml/2006/ole">
            <mc:AlternateContent xmlns:mc="http://schemas.openxmlformats.org/markup-compatibility/2006">
              <mc:Choice xmlns:v="urn:schemas-microsoft-com:vml" Requires="v">
                <p:oleObj spid="_x0000_s133524" name="Equation" r:id="rId3" imgW="736560" imgH="647640" progId="Equation.3">
                  <p:embed/>
                </p:oleObj>
              </mc:Choice>
              <mc:Fallback>
                <p:oleObj name="Equation" r:id="rId3" imgW="736560" imgH="647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195" y="1600200"/>
                        <a:ext cx="2133600"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3363367323"/>
              </p:ext>
            </p:extLst>
          </p:nvPr>
        </p:nvGraphicFramePr>
        <p:xfrm>
          <a:off x="3479800" y="1600200"/>
          <a:ext cx="2389188" cy="1876425"/>
        </p:xfrm>
        <a:graphic>
          <a:graphicData uri="http://schemas.openxmlformats.org/presentationml/2006/ole">
            <mc:AlternateContent xmlns:mc="http://schemas.openxmlformats.org/markup-compatibility/2006">
              <mc:Choice xmlns:v="urn:schemas-microsoft-com:vml" Requires="v">
                <p:oleObj spid="_x0000_s133525" name="Equation" r:id="rId5" imgW="825500" imgH="647700" progId="Equation.3">
                  <p:embed/>
                </p:oleObj>
              </mc:Choice>
              <mc:Fallback>
                <p:oleObj name="Equation" r:id="rId5" imgW="825500" imgH="647700" progId="Equation.3">
                  <p:embed/>
                  <p:pic>
                    <p:nvPicPr>
                      <p:cNvPr id="0" name=""/>
                      <p:cNvPicPr>
                        <a:picLocks noChangeAspect="1" noChangeArrowheads="1"/>
                      </p:cNvPicPr>
                      <p:nvPr/>
                    </p:nvPicPr>
                    <p:blipFill>
                      <a:blip r:embed="rId6"/>
                      <a:srcRect/>
                      <a:stretch>
                        <a:fillRect/>
                      </a:stretch>
                    </p:blipFill>
                    <p:spPr bwMode="auto">
                      <a:xfrm>
                        <a:off x="3479800" y="1600200"/>
                        <a:ext cx="2389188"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599514213"/>
              </p:ext>
            </p:extLst>
          </p:nvPr>
        </p:nvGraphicFramePr>
        <p:xfrm>
          <a:off x="6007100" y="1887538"/>
          <a:ext cx="1690688" cy="514350"/>
        </p:xfrm>
        <a:graphic>
          <a:graphicData uri="http://schemas.openxmlformats.org/presentationml/2006/ole">
            <mc:AlternateContent xmlns:mc="http://schemas.openxmlformats.org/markup-compatibility/2006">
              <mc:Choice xmlns:v="urn:schemas-microsoft-com:vml" Requires="v">
                <p:oleObj spid="_x0000_s133526" name="Equation" r:id="rId7" imgW="584200" imgH="177800" progId="Equation.3">
                  <p:embed/>
                </p:oleObj>
              </mc:Choice>
              <mc:Fallback>
                <p:oleObj name="Equation" r:id="rId7" imgW="584200" imgH="177800" progId="Equation.3">
                  <p:embed/>
                  <p:pic>
                    <p:nvPicPr>
                      <p:cNvPr id="0" name=""/>
                      <p:cNvPicPr>
                        <a:picLocks noChangeAspect="1" noChangeArrowheads="1"/>
                      </p:cNvPicPr>
                      <p:nvPr/>
                    </p:nvPicPr>
                    <p:blipFill>
                      <a:blip r:embed="rId8"/>
                      <a:srcRect/>
                      <a:stretch>
                        <a:fillRect/>
                      </a:stretch>
                    </p:blipFill>
                    <p:spPr bwMode="auto">
                      <a:xfrm>
                        <a:off x="6007100" y="1887538"/>
                        <a:ext cx="1690688" cy="514350"/>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9" name="Rectangle 8"/>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8333309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Determine </a:t>
            </a:r>
            <a:r>
              <a:rPr lang="en-US" dirty="0">
                <a:latin typeface="+mn-lt"/>
                <a:cs typeface="Times New Roman" charset="0"/>
              </a:rPr>
              <a:t>the characteristics of the comparison </a:t>
            </a:r>
            <a:r>
              <a:rPr lang="en-US" dirty="0" smtClean="0">
                <a:latin typeface="+mn-lt"/>
                <a:cs typeface="Times New Roman" charset="0"/>
              </a:rPr>
              <a:t>distribution</a:t>
            </a:r>
            <a:endParaRPr lang="en-US" dirty="0">
              <a:latin typeface="+mn-lt"/>
              <a:cs typeface="Times New Roman" charset="0"/>
            </a:endParaRPr>
          </a:p>
          <a:p>
            <a:pPr marL="0" indent="0">
              <a:buNone/>
            </a:pPr>
            <a:r>
              <a:rPr lang="en-US" dirty="0" smtClean="0">
                <a:latin typeface="+mn-lt"/>
                <a:cs typeface="Times New Roman" charset="0"/>
              </a:rPr>
              <a:t>4 Determine </a:t>
            </a:r>
            <a:r>
              <a:rPr lang="en-US" dirty="0">
                <a:latin typeface="+mn-lt"/>
                <a:cs typeface="Times New Roman" charset="0"/>
              </a:rPr>
              <a:t>the critical </a:t>
            </a:r>
            <a:r>
              <a:rPr lang="en-US" dirty="0" smtClean="0">
                <a:latin typeface="+mn-lt"/>
                <a:cs typeface="Times New Roman" charset="0"/>
              </a:rPr>
              <a:t>values</a:t>
            </a:r>
          </a:p>
          <a:p>
            <a:pPr marL="0" indent="0">
              <a:buNone/>
            </a:pPr>
            <a:r>
              <a:rPr lang="en-US" dirty="0" smtClean="0">
                <a:latin typeface="+mn-lt"/>
                <a:cs typeface="Times New Roman" charset="0"/>
              </a:rPr>
              <a:t>5 </a:t>
            </a:r>
            <a:r>
              <a:rPr lang="en-US" dirty="0">
                <a:latin typeface="+mn-lt"/>
                <a:cs typeface="Times New Roman" charset="0"/>
              </a:rPr>
              <a:t>State decision rule     |t| &lt; |t</a:t>
            </a:r>
            <a:r>
              <a:rPr lang="en-US" baseline="-25000" dirty="0">
                <a:latin typeface="+mn-lt"/>
                <a:cs typeface="Times New Roman" charset="0"/>
              </a:rPr>
              <a:t></a:t>
            </a:r>
            <a:r>
              <a:rPr lang="en-US" dirty="0">
                <a:latin typeface="+mn-lt"/>
                <a:cs typeface="Times New Roman" charset="0"/>
              </a:rPr>
              <a:t>| </a:t>
            </a:r>
            <a:r>
              <a:rPr lang="en-US" dirty="0" smtClean="0">
                <a:latin typeface="+mn-lt"/>
                <a:cs typeface="Times New Roman" charset="0"/>
              </a:rPr>
              <a:t>=&gt; H</a:t>
            </a:r>
            <a:r>
              <a:rPr lang="en-US" baseline="-25000" dirty="0" smtClean="0">
                <a:latin typeface="+mn-lt"/>
                <a:cs typeface="Times New Roman" charset="0"/>
              </a:rPr>
              <a:t>1</a:t>
            </a:r>
            <a:r>
              <a:rPr lang="en-US" dirty="0" smtClean="0">
                <a:latin typeface="+mn-lt"/>
                <a:cs typeface="Times New Roman" charset="0"/>
              </a:rPr>
              <a:t> </a:t>
            </a:r>
            <a:r>
              <a:rPr lang="en-US" dirty="0">
                <a:latin typeface="+mn-lt"/>
                <a:cs typeface="Times New Roman" charset="0"/>
              </a:rPr>
              <a:t>is </a:t>
            </a:r>
            <a:r>
              <a:rPr lang="en-US" dirty="0" smtClean="0">
                <a:latin typeface="+mn-lt"/>
                <a:cs typeface="Times New Roman" charset="0"/>
              </a:rPr>
              <a:t>rejected</a:t>
            </a:r>
            <a:endParaRPr lang="en-US" dirty="0">
              <a:latin typeface="+mn-lt"/>
              <a:cs typeface="Times New Roman" charset="0"/>
            </a:endParaRPr>
          </a:p>
          <a:p>
            <a:endParaRPr lang="en-US" dirty="0">
              <a:latin typeface="+mn-lt"/>
              <a:cs typeface="Times New Roman" charset="0"/>
            </a:endParaRPr>
          </a:p>
          <a:p>
            <a:endParaRPr lang="en-US" dirty="0" smtClean="0">
              <a:latin typeface="+mn-lt"/>
              <a:cs typeface="Times New Roman" charset="0"/>
            </a:endParaRPr>
          </a:p>
          <a:p>
            <a:endParaRPr lang="en-US" dirty="0" smtClean="0">
              <a:latin typeface="+mn-lt"/>
              <a:cs typeface="Times New Roman" charset="0"/>
            </a:endParaRPr>
          </a:p>
          <a:p>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143336925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body" idx="1"/>
          </p:nvPr>
        </p:nvSpPr>
        <p:spPr>
          <a:xfrm>
            <a:off x="1143000" y="1600200"/>
            <a:ext cx="8077200" cy="4532313"/>
          </a:xfrm>
        </p:spPr>
        <p:txBody>
          <a:bodyPr/>
          <a:lstStyle/>
          <a:p>
            <a:pPr marL="0" indent="0">
              <a:buNone/>
            </a:pPr>
            <a:endParaRPr lang="en-US" sz="1400" dirty="0"/>
          </a:p>
          <a:p>
            <a:pPr marL="228600" lvl="1" indent="0">
              <a:buNone/>
            </a:pPr>
            <a:endParaRPr lang="en-US" dirty="0"/>
          </a:p>
        </p:txBody>
      </p:sp>
      <p:sp>
        <p:nvSpPr>
          <p:cNvPr id="18435" name="Rectangle 3"/>
          <p:cNvSpPr>
            <a:spLocks noGrp="1" noChangeArrowheads="1"/>
          </p:cNvSpPr>
          <p:nvPr>
            <p:ph type="title"/>
          </p:nvPr>
        </p:nvSpPr>
        <p:spPr>
          <a:xfrm>
            <a:off x="1143000" y="381000"/>
            <a:ext cx="7793038" cy="762000"/>
          </a:xfrm>
        </p:spPr>
        <p:txBody>
          <a:bodyPr/>
          <a:lstStyle/>
          <a:p>
            <a:r>
              <a:rPr lang="en-US"/>
              <a:t>Significance Test for Correlation</a:t>
            </a:r>
          </a:p>
        </p:txBody>
      </p:sp>
      <p:graphicFrame>
        <p:nvGraphicFramePr>
          <p:cNvPr id="18437" name="Object 5"/>
          <p:cNvGraphicFramePr>
            <a:graphicFrameLocks noChangeAspect="1"/>
          </p:cNvGraphicFramePr>
          <p:nvPr>
            <p:extLst>
              <p:ext uri="{D42A27DB-BD31-4B8C-83A1-F6EECF244321}">
                <p14:modId xmlns:p14="http://schemas.microsoft.com/office/powerpoint/2010/main" val="4107342959"/>
              </p:ext>
            </p:extLst>
          </p:nvPr>
        </p:nvGraphicFramePr>
        <p:xfrm>
          <a:off x="1143000" y="1600200"/>
          <a:ext cx="2133600" cy="1876425"/>
        </p:xfrm>
        <a:graphic>
          <a:graphicData uri="http://schemas.openxmlformats.org/presentationml/2006/ole">
            <mc:AlternateContent xmlns:mc="http://schemas.openxmlformats.org/markup-compatibility/2006">
              <mc:Choice xmlns:v="urn:schemas-microsoft-com:vml" Requires="v">
                <p:oleObj spid="_x0000_s134545" name="Equation" r:id="rId3" imgW="736560" imgH="647640" progId="Equation.3">
                  <p:embed/>
                </p:oleObj>
              </mc:Choice>
              <mc:Fallback>
                <p:oleObj name="Equation" r:id="rId3" imgW="736560" imgH="647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00200"/>
                        <a:ext cx="2133600"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4103464615"/>
              </p:ext>
            </p:extLst>
          </p:nvPr>
        </p:nvGraphicFramePr>
        <p:xfrm>
          <a:off x="3479800" y="1600200"/>
          <a:ext cx="2389188" cy="1876425"/>
        </p:xfrm>
        <a:graphic>
          <a:graphicData uri="http://schemas.openxmlformats.org/presentationml/2006/ole">
            <mc:AlternateContent xmlns:mc="http://schemas.openxmlformats.org/markup-compatibility/2006">
              <mc:Choice xmlns:v="urn:schemas-microsoft-com:vml" Requires="v">
                <p:oleObj spid="_x0000_s134546" name="Equation" r:id="rId5" imgW="825500" imgH="647700" progId="Equation.3">
                  <p:embed/>
                </p:oleObj>
              </mc:Choice>
              <mc:Fallback>
                <p:oleObj name="Equation" r:id="rId5" imgW="825500" imgH="647700" progId="Equation.3">
                  <p:embed/>
                  <p:pic>
                    <p:nvPicPr>
                      <p:cNvPr id="0" name=""/>
                      <p:cNvPicPr>
                        <a:picLocks noChangeAspect="1" noChangeArrowheads="1"/>
                      </p:cNvPicPr>
                      <p:nvPr/>
                    </p:nvPicPr>
                    <p:blipFill>
                      <a:blip r:embed="rId6"/>
                      <a:srcRect/>
                      <a:stretch>
                        <a:fillRect/>
                      </a:stretch>
                    </p:blipFill>
                    <p:spPr bwMode="auto">
                      <a:xfrm>
                        <a:off x="3479800" y="1600200"/>
                        <a:ext cx="2389188" cy="1876425"/>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098432064"/>
              </p:ext>
            </p:extLst>
          </p:nvPr>
        </p:nvGraphicFramePr>
        <p:xfrm>
          <a:off x="6007100" y="1887538"/>
          <a:ext cx="1690688" cy="514350"/>
        </p:xfrm>
        <a:graphic>
          <a:graphicData uri="http://schemas.openxmlformats.org/presentationml/2006/ole">
            <mc:AlternateContent xmlns:mc="http://schemas.openxmlformats.org/markup-compatibility/2006">
              <mc:Choice xmlns:v="urn:schemas-microsoft-com:vml" Requires="v">
                <p:oleObj spid="_x0000_s134547" name="Equation" r:id="rId7" imgW="584200" imgH="177800" progId="Equation.3">
                  <p:embed/>
                </p:oleObj>
              </mc:Choice>
              <mc:Fallback>
                <p:oleObj name="Equation" r:id="rId7" imgW="584200" imgH="177800" progId="Equation.3">
                  <p:embed/>
                  <p:pic>
                    <p:nvPicPr>
                      <p:cNvPr id="0" name=""/>
                      <p:cNvPicPr>
                        <a:picLocks noChangeAspect="1" noChangeArrowheads="1"/>
                      </p:cNvPicPr>
                      <p:nvPr/>
                    </p:nvPicPr>
                    <p:blipFill>
                      <a:blip r:embed="rId8"/>
                      <a:srcRect/>
                      <a:stretch>
                        <a:fillRect/>
                      </a:stretch>
                    </p:blipFill>
                    <p:spPr bwMode="auto">
                      <a:xfrm>
                        <a:off x="6007100" y="1887538"/>
                        <a:ext cx="1690688" cy="514350"/>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3" name="Text Box 9"/>
          <p:cNvSpPr txBox="1">
            <a:spLocks noChangeArrowheads="1"/>
          </p:cNvSpPr>
          <p:nvPr/>
        </p:nvSpPr>
        <p:spPr bwMode="auto">
          <a:xfrm>
            <a:off x="4572000" y="5486400"/>
            <a:ext cx="9906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ct val="50000"/>
              </a:spcBef>
            </a:pPr>
            <a:r>
              <a:rPr lang="en-US" sz="1400" dirty="0"/>
              <a:t>Reject H</a:t>
            </a:r>
            <a:r>
              <a:rPr lang="en-US" sz="1400" baseline="-25000" dirty="0"/>
              <a:t>0</a:t>
            </a:r>
          </a:p>
        </p:txBody>
      </p:sp>
      <p:sp>
        <p:nvSpPr>
          <p:cNvPr id="14" name="Text Box 10"/>
          <p:cNvSpPr txBox="1">
            <a:spLocks noChangeArrowheads="1"/>
          </p:cNvSpPr>
          <p:nvPr/>
        </p:nvSpPr>
        <p:spPr bwMode="auto">
          <a:xfrm>
            <a:off x="381000" y="5486400"/>
            <a:ext cx="9906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ct val="50000"/>
              </a:spcBef>
            </a:pPr>
            <a:r>
              <a:rPr lang="en-US" sz="1400" dirty="0"/>
              <a:t>Reject H</a:t>
            </a:r>
            <a:r>
              <a:rPr lang="en-US" sz="1400" baseline="-25000" dirty="0"/>
              <a:t>0</a:t>
            </a:r>
          </a:p>
        </p:txBody>
      </p:sp>
      <p:sp>
        <p:nvSpPr>
          <p:cNvPr id="15" name="Freeform 11"/>
          <p:cNvSpPr>
            <a:spLocks/>
          </p:cNvSpPr>
          <p:nvPr/>
        </p:nvSpPr>
        <p:spPr bwMode="auto">
          <a:xfrm flipH="1">
            <a:off x="4495800" y="5029200"/>
            <a:ext cx="842963" cy="228600"/>
          </a:xfrm>
          <a:custGeom>
            <a:avLst/>
            <a:gdLst>
              <a:gd name="T0" fmla="*/ 9 w 582"/>
              <a:gd name="T1" fmla="*/ 177 h 183"/>
              <a:gd name="T2" fmla="*/ 0 w 582"/>
              <a:gd name="T3" fmla="*/ 132 h 183"/>
              <a:gd name="T4" fmla="*/ 258 w 582"/>
              <a:gd name="T5" fmla="*/ 114 h 183"/>
              <a:gd name="T6" fmla="*/ 423 w 582"/>
              <a:gd name="T7" fmla="*/ 66 h 183"/>
              <a:gd name="T8" fmla="*/ 504 w 582"/>
              <a:gd name="T9" fmla="*/ 48 h 183"/>
              <a:gd name="T10" fmla="*/ 582 w 582"/>
              <a:gd name="T11" fmla="*/ 0 h 183"/>
              <a:gd name="T12" fmla="*/ 582 w 582"/>
              <a:gd name="T13" fmla="*/ 183 h 183"/>
              <a:gd name="T14" fmla="*/ 9 w 582"/>
              <a:gd name="T15" fmla="*/ 182 h 183"/>
              <a:gd name="T16" fmla="*/ 9 w 582"/>
              <a:gd name="T17"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2" h="183">
                <a:moveTo>
                  <a:pt x="9" y="177"/>
                </a:moveTo>
                <a:lnTo>
                  <a:pt x="0" y="132"/>
                </a:lnTo>
                <a:lnTo>
                  <a:pt x="258" y="114"/>
                </a:lnTo>
                <a:lnTo>
                  <a:pt x="423" y="66"/>
                </a:lnTo>
                <a:lnTo>
                  <a:pt x="504" y="48"/>
                </a:lnTo>
                <a:lnTo>
                  <a:pt x="582" y="0"/>
                </a:lnTo>
                <a:lnTo>
                  <a:pt x="582" y="183"/>
                </a:lnTo>
                <a:lnTo>
                  <a:pt x="9" y="182"/>
                </a:lnTo>
                <a:lnTo>
                  <a:pt x="9" y="177"/>
                </a:lnTo>
              </a:path>
            </a:pathLst>
          </a:custGeom>
          <a:solidFill>
            <a:srgbClr val="FFD5D9"/>
          </a:solidFill>
          <a:ln>
            <a:noFill/>
          </a:ln>
          <a:effectLst/>
          <a:extLst>
            <a:ext uri="{91240B29-F687-4f45-9708-019B960494DF}">
              <a14:hiddenLine xmlns:a14="http://schemas.microsoft.com/office/drawing/2010/main" w="12700" cap="rnd" cmpd="sng">
                <a:solidFill>
                  <a:srgbClr val="66FFFF"/>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Freeform 12"/>
          <p:cNvSpPr>
            <a:spLocks/>
          </p:cNvSpPr>
          <p:nvPr/>
        </p:nvSpPr>
        <p:spPr bwMode="auto">
          <a:xfrm>
            <a:off x="609600" y="5029200"/>
            <a:ext cx="833438" cy="228600"/>
          </a:xfrm>
          <a:custGeom>
            <a:avLst/>
            <a:gdLst>
              <a:gd name="T0" fmla="*/ 9 w 582"/>
              <a:gd name="T1" fmla="*/ 177 h 183"/>
              <a:gd name="T2" fmla="*/ 0 w 582"/>
              <a:gd name="T3" fmla="*/ 132 h 183"/>
              <a:gd name="T4" fmla="*/ 258 w 582"/>
              <a:gd name="T5" fmla="*/ 114 h 183"/>
              <a:gd name="T6" fmla="*/ 423 w 582"/>
              <a:gd name="T7" fmla="*/ 66 h 183"/>
              <a:gd name="T8" fmla="*/ 504 w 582"/>
              <a:gd name="T9" fmla="*/ 48 h 183"/>
              <a:gd name="T10" fmla="*/ 582 w 582"/>
              <a:gd name="T11" fmla="*/ 0 h 183"/>
              <a:gd name="T12" fmla="*/ 582 w 582"/>
              <a:gd name="T13" fmla="*/ 183 h 183"/>
              <a:gd name="T14" fmla="*/ 9 w 582"/>
              <a:gd name="T15" fmla="*/ 182 h 183"/>
              <a:gd name="T16" fmla="*/ 9 w 582"/>
              <a:gd name="T17"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2" h="183">
                <a:moveTo>
                  <a:pt x="9" y="177"/>
                </a:moveTo>
                <a:lnTo>
                  <a:pt x="0" y="132"/>
                </a:lnTo>
                <a:lnTo>
                  <a:pt x="258" y="114"/>
                </a:lnTo>
                <a:lnTo>
                  <a:pt x="423" y="66"/>
                </a:lnTo>
                <a:lnTo>
                  <a:pt x="504" y="48"/>
                </a:lnTo>
                <a:lnTo>
                  <a:pt x="582" y="0"/>
                </a:lnTo>
                <a:lnTo>
                  <a:pt x="582" y="183"/>
                </a:lnTo>
                <a:lnTo>
                  <a:pt x="9" y="182"/>
                </a:lnTo>
                <a:lnTo>
                  <a:pt x="9" y="177"/>
                </a:lnTo>
              </a:path>
            </a:pathLst>
          </a:custGeom>
          <a:solidFill>
            <a:srgbClr val="FFD5D9"/>
          </a:solidFill>
          <a:ln>
            <a:noFill/>
          </a:ln>
          <a:effectLst/>
          <a:extLst>
            <a:ext uri="{91240B29-F687-4f45-9708-019B960494DF}">
              <a14:hiddenLine xmlns:a14="http://schemas.microsoft.com/office/drawing/2010/main" w="12700" cap="rnd" cmpd="sng">
                <a:solidFill>
                  <a:srgbClr val="66FFFF"/>
                </a:solidFill>
                <a:prstDash val="solid"/>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Freeform 13"/>
          <p:cNvSpPr>
            <a:spLocks/>
          </p:cNvSpPr>
          <p:nvPr/>
        </p:nvSpPr>
        <p:spPr bwMode="auto">
          <a:xfrm>
            <a:off x="685800" y="3886200"/>
            <a:ext cx="2362200" cy="1295400"/>
          </a:xfrm>
          <a:custGeom>
            <a:avLst/>
            <a:gdLst>
              <a:gd name="T0" fmla="*/ 0 w 600"/>
              <a:gd name="T1" fmla="*/ 575 h 576"/>
              <a:gd name="T2" fmla="*/ 63 w 600"/>
              <a:gd name="T3" fmla="*/ 570 h 576"/>
              <a:gd name="T4" fmla="*/ 95 w 600"/>
              <a:gd name="T5" fmla="*/ 562 h 576"/>
              <a:gd name="T6" fmla="*/ 127 w 600"/>
              <a:gd name="T7" fmla="*/ 553 h 576"/>
              <a:gd name="T8" fmla="*/ 158 w 600"/>
              <a:gd name="T9" fmla="*/ 540 h 576"/>
              <a:gd name="T10" fmla="*/ 190 w 600"/>
              <a:gd name="T11" fmla="*/ 521 h 576"/>
              <a:gd name="T12" fmla="*/ 222 w 600"/>
              <a:gd name="T13" fmla="*/ 498 h 576"/>
              <a:gd name="T14" fmla="*/ 284 w 600"/>
              <a:gd name="T15" fmla="*/ 432 h 576"/>
              <a:gd name="T16" fmla="*/ 347 w 600"/>
              <a:gd name="T17" fmla="*/ 338 h 576"/>
              <a:gd name="T18" fmla="*/ 410 w 600"/>
              <a:gd name="T19" fmla="*/ 224 h 576"/>
              <a:gd name="T20" fmla="*/ 441 w 600"/>
              <a:gd name="T21" fmla="*/ 167 h 576"/>
              <a:gd name="T22" fmla="*/ 473 w 600"/>
              <a:gd name="T23" fmla="*/ 114 h 576"/>
              <a:gd name="T24" fmla="*/ 505 w 600"/>
              <a:gd name="T25" fmla="*/ 67 h 576"/>
              <a:gd name="T26" fmla="*/ 535 w 600"/>
              <a:gd name="T27" fmla="*/ 31 h 576"/>
              <a:gd name="T28" fmla="*/ 567 w 600"/>
              <a:gd name="T29" fmla="*/ 8 h 576"/>
              <a:gd name="T30" fmla="*/ 599 w 600"/>
              <a:gd name="T3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chemeClr val="fo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Freeform 14"/>
          <p:cNvSpPr>
            <a:spLocks/>
          </p:cNvSpPr>
          <p:nvPr/>
        </p:nvSpPr>
        <p:spPr bwMode="auto">
          <a:xfrm>
            <a:off x="3048000" y="3886200"/>
            <a:ext cx="2209800" cy="1295400"/>
          </a:xfrm>
          <a:custGeom>
            <a:avLst/>
            <a:gdLst>
              <a:gd name="T0" fmla="*/ 575 w 576"/>
              <a:gd name="T1" fmla="*/ 575 h 576"/>
              <a:gd name="T2" fmla="*/ 515 w 576"/>
              <a:gd name="T3" fmla="*/ 570 h 576"/>
              <a:gd name="T4" fmla="*/ 484 w 576"/>
              <a:gd name="T5" fmla="*/ 562 h 576"/>
              <a:gd name="T6" fmla="*/ 455 w 576"/>
              <a:gd name="T7" fmla="*/ 553 h 576"/>
              <a:gd name="T8" fmla="*/ 424 w 576"/>
              <a:gd name="T9" fmla="*/ 540 h 576"/>
              <a:gd name="T10" fmla="*/ 393 w 576"/>
              <a:gd name="T11" fmla="*/ 521 h 576"/>
              <a:gd name="T12" fmla="*/ 364 w 576"/>
              <a:gd name="T13" fmla="*/ 498 h 576"/>
              <a:gd name="T14" fmla="*/ 303 w 576"/>
              <a:gd name="T15" fmla="*/ 432 h 576"/>
              <a:gd name="T16" fmla="*/ 242 w 576"/>
              <a:gd name="T17" fmla="*/ 338 h 576"/>
              <a:gd name="T18" fmla="*/ 182 w 576"/>
              <a:gd name="T19" fmla="*/ 224 h 576"/>
              <a:gd name="T20" fmla="*/ 151 w 576"/>
              <a:gd name="T21" fmla="*/ 167 h 576"/>
              <a:gd name="T22" fmla="*/ 120 w 576"/>
              <a:gd name="T23" fmla="*/ 114 h 576"/>
              <a:gd name="T24" fmla="*/ 91 w 576"/>
              <a:gd name="T25" fmla="*/ 67 h 576"/>
              <a:gd name="T26" fmla="*/ 60 w 576"/>
              <a:gd name="T27" fmla="*/ 31 h 576"/>
              <a:gd name="T28" fmla="*/ 30 w 576"/>
              <a:gd name="T29" fmla="*/ 8 h 576"/>
              <a:gd name="T30" fmla="*/ 0 w 576"/>
              <a:gd name="T3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chemeClr val="fo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9" name="Line 15"/>
          <p:cNvSpPr>
            <a:spLocks noChangeShapeType="1"/>
          </p:cNvSpPr>
          <p:nvPr/>
        </p:nvSpPr>
        <p:spPr bwMode="auto">
          <a:xfrm>
            <a:off x="457200" y="5257800"/>
            <a:ext cx="51054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Line 16"/>
          <p:cNvSpPr>
            <a:spLocks noChangeShapeType="1"/>
          </p:cNvSpPr>
          <p:nvPr/>
        </p:nvSpPr>
        <p:spPr bwMode="auto">
          <a:xfrm>
            <a:off x="914400" y="4724400"/>
            <a:ext cx="528638" cy="5334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Rectangle 17"/>
          <p:cNvSpPr>
            <a:spLocks noChangeArrowheads="1"/>
          </p:cNvSpPr>
          <p:nvPr/>
        </p:nvSpPr>
        <p:spPr bwMode="auto">
          <a:xfrm flipH="1">
            <a:off x="381000" y="4419600"/>
            <a:ext cx="12192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1600">
                <a:latin typeface="Symbol" charset="0"/>
              </a:rPr>
              <a:t>a</a:t>
            </a:r>
            <a:r>
              <a:rPr lang="en-US" sz="1600"/>
              <a:t>/2=.025</a:t>
            </a:r>
          </a:p>
        </p:txBody>
      </p:sp>
      <p:sp>
        <p:nvSpPr>
          <p:cNvPr id="22" name="Line 18"/>
          <p:cNvSpPr>
            <a:spLocks noChangeShapeType="1"/>
          </p:cNvSpPr>
          <p:nvPr/>
        </p:nvSpPr>
        <p:spPr bwMode="auto">
          <a:xfrm>
            <a:off x="3048000" y="3886200"/>
            <a:ext cx="0" cy="13716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3" name="Line 19"/>
          <p:cNvSpPr>
            <a:spLocks noChangeShapeType="1"/>
          </p:cNvSpPr>
          <p:nvPr/>
        </p:nvSpPr>
        <p:spPr bwMode="auto">
          <a:xfrm>
            <a:off x="1447800" y="5334000"/>
            <a:ext cx="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Text Box 20"/>
          <p:cNvSpPr txBox="1">
            <a:spLocks noChangeArrowheads="1"/>
          </p:cNvSpPr>
          <p:nvPr/>
        </p:nvSpPr>
        <p:spPr bwMode="auto">
          <a:xfrm>
            <a:off x="1219200" y="5562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a:t>-t</a:t>
            </a:r>
            <a:r>
              <a:rPr lang="el-GR" sz="2000" baseline="-25000">
                <a:cs typeface="Arial" charset="0"/>
              </a:rPr>
              <a:t>α</a:t>
            </a:r>
            <a:r>
              <a:rPr lang="en-US" sz="2000" baseline="-25000">
                <a:cs typeface="Arial" charset="0"/>
              </a:rPr>
              <a:t>/2</a:t>
            </a:r>
            <a:endParaRPr lang="el-GR" sz="2000" baseline="-25000">
              <a:cs typeface="Arial" charset="0"/>
            </a:endParaRPr>
          </a:p>
        </p:txBody>
      </p:sp>
      <p:sp>
        <p:nvSpPr>
          <p:cNvPr id="25" name="Line 21"/>
          <p:cNvSpPr>
            <a:spLocks noChangeShapeType="1"/>
          </p:cNvSpPr>
          <p:nvPr/>
        </p:nvSpPr>
        <p:spPr bwMode="auto">
          <a:xfrm>
            <a:off x="1447800" y="5486400"/>
            <a:ext cx="30480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Text Box 22"/>
          <p:cNvSpPr txBox="1">
            <a:spLocks noChangeArrowheads="1"/>
          </p:cNvSpPr>
          <p:nvPr/>
        </p:nvSpPr>
        <p:spPr bwMode="auto">
          <a:xfrm>
            <a:off x="2286000" y="5486400"/>
            <a:ext cx="1524000" cy="304800"/>
          </a:xfrm>
          <a:prstGeom prst="rect">
            <a:avLst/>
          </a:prstGeom>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ct val="50000"/>
              </a:spcBef>
            </a:pPr>
            <a:r>
              <a:rPr lang="en-US" sz="1400" dirty="0"/>
              <a:t>Do not reject H</a:t>
            </a:r>
            <a:r>
              <a:rPr lang="en-US" sz="1400" baseline="-25000" dirty="0"/>
              <a:t>0</a:t>
            </a:r>
          </a:p>
        </p:txBody>
      </p:sp>
      <p:sp>
        <p:nvSpPr>
          <p:cNvPr id="27" name="Line 23"/>
          <p:cNvSpPr>
            <a:spLocks noChangeShapeType="1"/>
          </p:cNvSpPr>
          <p:nvPr/>
        </p:nvSpPr>
        <p:spPr bwMode="auto">
          <a:xfrm>
            <a:off x="304800" y="5486400"/>
            <a:ext cx="11430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Text Box 24"/>
          <p:cNvSpPr txBox="1">
            <a:spLocks noChangeArrowheads="1"/>
          </p:cNvSpPr>
          <p:nvPr/>
        </p:nvSpPr>
        <p:spPr bwMode="auto">
          <a:xfrm>
            <a:off x="2819400" y="5715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t>0</a:t>
            </a:r>
            <a:endParaRPr lang="el-GR" baseline="-25000">
              <a:cs typeface="Arial" charset="0"/>
            </a:endParaRPr>
          </a:p>
        </p:txBody>
      </p:sp>
      <p:sp>
        <p:nvSpPr>
          <p:cNvPr id="29" name="Text Box 25"/>
          <p:cNvSpPr txBox="1">
            <a:spLocks noChangeArrowheads="1"/>
          </p:cNvSpPr>
          <p:nvPr/>
        </p:nvSpPr>
        <p:spPr bwMode="auto">
          <a:xfrm>
            <a:off x="4267200" y="5562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a:t>t</a:t>
            </a:r>
            <a:r>
              <a:rPr lang="el-GR" sz="2000" baseline="-25000">
                <a:cs typeface="Arial" charset="0"/>
              </a:rPr>
              <a:t>α</a:t>
            </a:r>
            <a:r>
              <a:rPr lang="en-US" sz="2000" baseline="-25000">
                <a:cs typeface="Arial" charset="0"/>
              </a:rPr>
              <a:t>/2</a:t>
            </a:r>
            <a:endParaRPr lang="el-GR" sz="2000" baseline="-25000">
              <a:cs typeface="Arial" charset="0"/>
            </a:endParaRPr>
          </a:p>
        </p:txBody>
      </p:sp>
      <p:sp>
        <p:nvSpPr>
          <p:cNvPr id="30" name="Line 26"/>
          <p:cNvSpPr>
            <a:spLocks noChangeShapeType="1"/>
          </p:cNvSpPr>
          <p:nvPr/>
        </p:nvSpPr>
        <p:spPr bwMode="auto">
          <a:xfrm>
            <a:off x="4495800" y="5334000"/>
            <a:ext cx="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Line 27"/>
          <p:cNvSpPr>
            <a:spLocks noChangeShapeType="1"/>
          </p:cNvSpPr>
          <p:nvPr/>
        </p:nvSpPr>
        <p:spPr bwMode="auto">
          <a:xfrm>
            <a:off x="4495800" y="5486400"/>
            <a:ext cx="12192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28"/>
          <p:cNvSpPr>
            <a:spLocks noChangeShapeType="1"/>
          </p:cNvSpPr>
          <p:nvPr/>
        </p:nvSpPr>
        <p:spPr bwMode="auto">
          <a:xfrm flipH="1">
            <a:off x="4495800" y="4724400"/>
            <a:ext cx="76200" cy="49530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Rectangle 29"/>
          <p:cNvSpPr>
            <a:spLocks noChangeArrowheads="1"/>
          </p:cNvSpPr>
          <p:nvPr/>
        </p:nvSpPr>
        <p:spPr bwMode="auto">
          <a:xfrm flipH="1">
            <a:off x="4114800" y="4419600"/>
            <a:ext cx="12192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1600">
                <a:latin typeface="Symbol" charset="0"/>
              </a:rPr>
              <a:t>a</a:t>
            </a:r>
            <a:r>
              <a:rPr lang="en-US" sz="1600"/>
              <a:t>/2=.025</a:t>
            </a:r>
          </a:p>
        </p:txBody>
      </p:sp>
      <p:sp>
        <p:nvSpPr>
          <p:cNvPr id="34" name="Rectangle 30"/>
          <p:cNvSpPr>
            <a:spLocks noChangeArrowheads="1"/>
          </p:cNvSpPr>
          <p:nvPr/>
        </p:nvSpPr>
        <p:spPr bwMode="auto">
          <a:xfrm flipH="1">
            <a:off x="1257300" y="5854700"/>
            <a:ext cx="1219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b="1" dirty="0" smtClean="0"/>
              <a:t>-2.306</a:t>
            </a:r>
            <a:endParaRPr lang="en-US" sz="2000" b="1" dirty="0"/>
          </a:p>
        </p:txBody>
      </p:sp>
      <p:sp>
        <p:nvSpPr>
          <p:cNvPr id="35" name="Rectangle 31"/>
          <p:cNvSpPr>
            <a:spLocks noChangeArrowheads="1"/>
          </p:cNvSpPr>
          <p:nvPr/>
        </p:nvSpPr>
        <p:spPr bwMode="auto">
          <a:xfrm flipH="1">
            <a:off x="4241800" y="5842000"/>
            <a:ext cx="1219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b="1" dirty="0" smtClean="0"/>
              <a:t>2.306</a:t>
            </a:r>
            <a:endParaRPr lang="en-US" sz="2000" b="1" dirty="0"/>
          </a:p>
        </p:txBody>
      </p:sp>
      <p:sp>
        <p:nvSpPr>
          <p:cNvPr id="36" name="Rectangle 32"/>
          <p:cNvSpPr>
            <a:spLocks noChangeArrowheads="1"/>
          </p:cNvSpPr>
          <p:nvPr/>
        </p:nvSpPr>
        <p:spPr bwMode="auto">
          <a:xfrm flipH="1">
            <a:off x="5257800" y="6096000"/>
            <a:ext cx="762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b="1" dirty="0" smtClean="0">
                <a:solidFill>
                  <a:schemeClr val="hlink"/>
                </a:solidFill>
              </a:rPr>
              <a:t>4.56</a:t>
            </a:r>
            <a:endParaRPr lang="en-US" sz="2000" b="1" dirty="0">
              <a:solidFill>
                <a:schemeClr val="hlink"/>
              </a:solidFill>
            </a:endParaRPr>
          </a:p>
        </p:txBody>
      </p:sp>
      <p:sp>
        <p:nvSpPr>
          <p:cNvPr id="37" name="Line 33"/>
          <p:cNvSpPr>
            <a:spLocks noChangeShapeType="1"/>
          </p:cNvSpPr>
          <p:nvPr/>
        </p:nvSpPr>
        <p:spPr bwMode="auto">
          <a:xfrm flipV="1">
            <a:off x="5562600" y="5486400"/>
            <a:ext cx="0" cy="685800"/>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 name="Rectangle 36"/>
          <p:cNvSpPr>
            <a:spLocks noChangeArrowheads="1"/>
          </p:cNvSpPr>
          <p:nvPr/>
        </p:nvSpPr>
        <p:spPr bwMode="auto">
          <a:xfrm flipH="1">
            <a:off x="304800" y="3810000"/>
            <a:ext cx="12192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endParaRPr lang="en-US" sz="1600"/>
          </a:p>
        </p:txBody>
      </p:sp>
      <p:sp>
        <p:nvSpPr>
          <p:cNvPr id="39" name="Rectangle 37"/>
          <p:cNvSpPr>
            <a:spLocks noChangeArrowheads="1"/>
          </p:cNvSpPr>
          <p:nvPr/>
        </p:nvSpPr>
        <p:spPr bwMode="auto">
          <a:xfrm flipH="1">
            <a:off x="228600" y="3733800"/>
            <a:ext cx="1371600" cy="33337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0488" tIns="44450" rIns="90488" bIns="44450">
            <a:spAutoFit/>
          </a:bodyPr>
          <a:lstStyle/>
          <a:p>
            <a:pPr eaLnBrk="0" hangingPunct="0">
              <a:spcBef>
                <a:spcPct val="50000"/>
              </a:spcBef>
            </a:pPr>
            <a:r>
              <a:rPr lang="en-US" sz="1600" b="1" dirty="0" err="1"/>
              <a:t>d.f.</a:t>
            </a:r>
            <a:r>
              <a:rPr lang="en-US" sz="1600" b="1" dirty="0"/>
              <a:t> = </a:t>
            </a:r>
            <a:r>
              <a:rPr lang="en-US" sz="1600" b="1" dirty="0" smtClean="0"/>
              <a:t>10-</a:t>
            </a:r>
            <a:r>
              <a:rPr lang="en-US" sz="1600" b="1" dirty="0"/>
              <a:t>2 = </a:t>
            </a:r>
            <a:r>
              <a:rPr lang="en-US" sz="1600" b="1" dirty="0" smtClean="0"/>
              <a:t>8</a:t>
            </a:r>
            <a:endParaRPr lang="en-US" sz="1600" b="1" dirty="0"/>
          </a:p>
        </p:txBody>
      </p:sp>
      <p:sp>
        <p:nvSpPr>
          <p:cNvPr id="58" name="Oval 6"/>
          <p:cNvSpPr>
            <a:spLocks noChangeArrowheads="1"/>
          </p:cNvSpPr>
          <p:nvPr/>
        </p:nvSpPr>
        <p:spPr bwMode="auto">
          <a:xfrm>
            <a:off x="6502400" y="1749425"/>
            <a:ext cx="1423988" cy="777875"/>
          </a:xfrm>
          <a:prstGeom prst="ellipse">
            <a:avLst/>
          </a:prstGeom>
          <a:noFill/>
          <a:ln w="508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sz="2400">
              <a:latin typeface="Times New Roman" charset="0"/>
            </a:endParaRPr>
          </a:p>
        </p:txBody>
      </p:sp>
      <p:sp>
        <p:nvSpPr>
          <p:cNvPr id="59" name="Line 34"/>
          <p:cNvSpPr>
            <a:spLocks noChangeShapeType="1"/>
          </p:cNvSpPr>
          <p:nvPr/>
        </p:nvSpPr>
        <p:spPr bwMode="auto">
          <a:xfrm flipH="1">
            <a:off x="5562600" y="2527300"/>
            <a:ext cx="1663700" cy="2959099"/>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Rectangle 39"/>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961921263"/>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a:xfrm>
            <a:off x="1128942" y="1847153"/>
            <a:ext cx="7862657" cy="4379976"/>
          </a:xfrm>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Determine </a:t>
            </a:r>
            <a:r>
              <a:rPr lang="en-US" dirty="0">
                <a:latin typeface="+mn-lt"/>
                <a:cs typeface="Times New Roman" charset="0"/>
              </a:rPr>
              <a:t>the characteristics of the comparison </a:t>
            </a:r>
            <a:r>
              <a:rPr lang="en-US" dirty="0" smtClean="0">
                <a:latin typeface="+mn-lt"/>
                <a:cs typeface="Times New Roman" charset="0"/>
              </a:rPr>
              <a:t>distribution</a:t>
            </a:r>
            <a:endParaRPr lang="en-US" dirty="0">
              <a:latin typeface="+mn-lt"/>
              <a:cs typeface="Times New Roman" charset="0"/>
            </a:endParaRPr>
          </a:p>
          <a:p>
            <a:pPr marL="0" indent="0">
              <a:buNone/>
            </a:pPr>
            <a:r>
              <a:rPr lang="en-US" dirty="0" smtClean="0">
                <a:latin typeface="+mn-lt"/>
                <a:cs typeface="Times New Roman" charset="0"/>
              </a:rPr>
              <a:t>4 Determine </a:t>
            </a:r>
            <a:r>
              <a:rPr lang="en-US" dirty="0">
                <a:latin typeface="+mn-lt"/>
                <a:cs typeface="Times New Roman" charset="0"/>
              </a:rPr>
              <a:t>the critical </a:t>
            </a:r>
            <a:r>
              <a:rPr lang="en-US" dirty="0" smtClean="0">
                <a:latin typeface="+mn-lt"/>
                <a:cs typeface="Times New Roman" charset="0"/>
              </a:rPr>
              <a:t>values</a:t>
            </a:r>
          </a:p>
          <a:p>
            <a:pPr marL="0" indent="0">
              <a:buNone/>
            </a:pPr>
            <a:r>
              <a:rPr lang="en-US" dirty="0" smtClean="0">
                <a:latin typeface="+mn-lt"/>
                <a:cs typeface="Times New Roman" charset="0"/>
              </a:rPr>
              <a:t>5 State decision rule     |t| &lt; |t</a:t>
            </a:r>
            <a:r>
              <a:rPr lang="en-US" baseline="-25000" dirty="0" smtClean="0">
                <a:latin typeface="+mn-lt"/>
                <a:cs typeface="Times New Roman" charset="0"/>
              </a:rPr>
              <a:t></a:t>
            </a:r>
            <a:r>
              <a:rPr lang="en-US" dirty="0" smtClean="0">
                <a:latin typeface="+mn-lt"/>
                <a:cs typeface="Times New Roman" charset="0"/>
              </a:rPr>
              <a:t>| =&gt; H</a:t>
            </a:r>
            <a:r>
              <a:rPr lang="en-US" baseline="-25000" dirty="0" smtClean="0">
                <a:latin typeface="+mn-lt"/>
                <a:cs typeface="Times New Roman" charset="0"/>
              </a:rPr>
              <a:t>1</a:t>
            </a:r>
            <a:r>
              <a:rPr lang="en-US" dirty="0" smtClean="0">
                <a:latin typeface="+mn-lt"/>
                <a:cs typeface="Times New Roman" charset="0"/>
              </a:rPr>
              <a:t> is rejected</a:t>
            </a:r>
          </a:p>
          <a:p>
            <a:pPr marL="0" indent="0">
              <a:buNone/>
            </a:pPr>
            <a:r>
              <a:rPr lang="en-US" dirty="0" smtClean="0">
                <a:latin typeface="+mn-lt"/>
                <a:cs typeface="Times New Roman" charset="0"/>
              </a:rPr>
              <a:t>6 State conclusion        |-4.56| &gt; 2.36 =&gt; Reject H</a:t>
            </a:r>
            <a:r>
              <a:rPr lang="en-US" baseline="-25000" dirty="0" smtClean="0">
                <a:latin typeface="+mn-lt"/>
                <a:cs typeface="Times New Roman" charset="0"/>
              </a:rPr>
              <a:t>0</a:t>
            </a:r>
          </a:p>
          <a:p>
            <a:pPr marL="0" indent="0">
              <a:buNone/>
            </a:pPr>
            <a:r>
              <a:rPr lang="en-US" dirty="0">
                <a:latin typeface="+mn-lt"/>
                <a:cs typeface="Times New Roman" charset="0"/>
              </a:rPr>
              <a:t> </a:t>
            </a:r>
            <a:r>
              <a:rPr lang="en-US" dirty="0" smtClean="0">
                <a:latin typeface="+mn-lt"/>
                <a:cs typeface="Times New Roman" charset="0"/>
              </a:rPr>
              <a:t>  Correlation is significant with 95% confidence</a:t>
            </a:r>
            <a:endParaRPr lang="en-US" dirty="0">
              <a:latin typeface="+mn-lt"/>
              <a:cs typeface="Times New Roman" charset="0"/>
            </a:endParaRPr>
          </a:p>
          <a:p>
            <a:endParaRPr lang="en-US" dirty="0">
              <a:latin typeface="+mn-lt"/>
              <a:cs typeface="Times New Roman" charset="0"/>
            </a:endParaRPr>
          </a:p>
          <a:p>
            <a:endParaRPr lang="en-US" dirty="0" smtClean="0">
              <a:latin typeface="+mn-lt"/>
              <a:cs typeface="Times New Roman" charset="0"/>
            </a:endParaRPr>
          </a:p>
          <a:p>
            <a:endParaRPr lang="en-US" dirty="0" smtClean="0">
              <a:latin typeface="+mn-lt"/>
              <a:cs typeface="Times New Roman" charset="0"/>
            </a:endParaRPr>
          </a:p>
          <a:p>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138827579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a:t>Partial Correlation</a:t>
            </a:r>
          </a:p>
        </p:txBody>
      </p:sp>
      <p:sp>
        <p:nvSpPr>
          <p:cNvPr id="67587" name="Content Placeholder 2"/>
          <p:cNvSpPr>
            <a:spLocks noGrp="1"/>
          </p:cNvSpPr>
          <p:nvPr>
            <p:ph idx="1"/>
          </p:nvPr>
        </p:nvSpPr>
        <p:spPr>
          <a:xfrm>
            <a:off x="1128943" y="1580453"/>
            <a:ext cx="7048804" cy="4379976"/>
          </a:xfrm>
        </p:spPr>
        <p:txBody>
          <a:bodyPr/>
          <a:lstStyle/>
          <a:p>
            <a:pPr marL="0" indent="0">
              <a:buNone/>
            </a:pPr>
            <a:r>
              <a:rPr lang="en-US" dirty="0">
                <a:latin typeface="+mn-lt"/>
                <a:cs typeface="Times New Roman" charset="0"/>
              </a:rPr>
              <a:t>Q</a:t>
            </a:r>
            <a:r>
              <a:rPr lang="en-US" dirty="0" smtClean="0">
                <a:latin typeface="+mn-lt"/>
                <a:cs typeface="Times New Roman" charset="0"/>
              </a:rPr>
              <a:t>uantifies </a:t>
            </a:r>
            <a:r>
              <a:rPr lang="en-US" dirty="0">
                <a:latin typeface="+mn-lt"/>
                <a:cs typeface="Times New Roman" charset="0"/>
              </a:rPr>
              <a:t>the degree of association between two variables after statistically removing the association of a third variable with both of those two variables</a:t>
            </a:r>
            <a:r>
              <a:rPr lang="en-US" dirty="0" smtClean="0">
                <a:latin typeface="+mn-lt"/>
                <a:cs typeface="Times New Roman" charset="0"/>
              </a:rPr>
              <a:t>.</a:t>
            </a:r>
          </a:p>
          <a:p>
            <a:pPr marL="0" indent="0">
              <a:buNone/>
            </a:pPr>
            <a:r>
              <a:rPr lang="en-US" i="1" dirty="0" smtClean="0">
                <a:latin typeface="+mn-lt"/>
                <a:cs typeface="Times New Roman" charset="0"/>
              </a:rPr>
              <a:t>e.g.</a:t>
            </a:r>
            <a:r>
              <a:rPr lang="en-US" i="1" dirty="0">
                <a:latin typeface="+mn-lt"/>
                <a:cs typeface="Times New Roman" charset="0"/>
              </a:rPr>
              <a:t>, </a:t>
            </a:r>
            <a:r>
              <a:rPr lang="en-US" dirty="0" smtClean="0">
                <a:latin typeface="+mn-lt"/>
                <a:cs typeface="Times New Roman" charset="0"/>
              </a:rPr>
              <a:t>number </a:t>
            </a:r>
            <a:r>
              <a:rPr lang="en-US" dirty="0">
                <a:latin typeface="+mn-lt"/>
                <a:cs typeface="Times New Roman" charset="0"/>
              </a:rPr>
              <a:t>of </a:t>
            </a:r>
            <a:br>
              <a:rPr lang="en-US" dirty="0">
                <a:latin typeface="+mn-lt"/>
                <a:cs typeface="Times New Roman" charset="0"/>
              </a:rPr>
            </a:br>
            <a:r>
              <a:rPr lang="en-US" dirty="0" smtClean="0">
                <a:latin typeface="+mn-lt"/>
                <a:cs typeface="Times New Roman" charset="0"/>
              </a:rPr>
              <a:t>absences </a:t>
            </a:r>
            <a:r>
              <a:rPr lang="en-US" dirty="0">
                <a:latin typeface="+mn-lt"/>
                <a:cs typeface="Times New Roman" charset="0"/>
              </a:rPr>
              <a:t>and exam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grade</a:t>
            </a:r>
            <a:r>
              <a:rPr lang="en-US" dirty="0">
                <a:latin typeface="+mn-lt"/>
                <a:cs typeface="Times New Roman" charset="0"/>
              </a:rPr>
              <a:t>, over and above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the </a:t>
            </a:r>
            <a:r>
              <a:rPr lang="en-US" dirty="0">
                <a:latin typeface="+mn-lt"/>
                <a:cs typeface="Times New Roman" charset="0"/>
              </a:rPr>
              <a:t>correlation 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percentage </a:t>
            </a:r>
            <a:r>
              <a:rPr lang="en-US" dirty="0">
                <a:latin typeface="+mn-lt"/>
                <a:cs typeface="Times New Roman" charset="0"/>
              </a:rPr>
              <a:t>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completed </a:t>
            </a:r>
            <a:r>
              <a:rPr lang="en-US" dirty="0">
                <a:latin typeface="+mn-lt"/>
                <a:cs typeface="Times New Roman" charset="0"/>
              </a:rPr>
              <a:t>homework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assignments </a:t>
            </a:r>
            <a:r>
              <a:rPr lang="en-US" dirty="0">
                <a:latin typeface="+mn-lt"/>
                <a:cs typeface="Times New Roman" charset="0"/>
              </a:rPr>
              <a:t>with these variables.</a:t>
            </a:r>
          </a:p>
          <a:p>
            <a:pPr marL="0" indent="0">
              <a:buNone/>
            </a:pPr>
            <a:endParaRPr lang="en-US" dirty="0">
              <a:latin typeface="+mn-lt"/>
              <a:cs typeface="Times New Roman" charset="0"/>
            </a:endParaRPr>
          </a:p>
          <a:p>
            <a:pPr marL="0" indent="0">
              <a:buNone/>
            </a:pPr>
            <a:endParaRPr lang="en-US" i="1" dirty="0">
              <a:latin typeface="+mn-lt"/>
              <a:cs typeface="Times New Roman" charset="0"/>
            </a:endParaRPr>
          </a:p>
        </p:txBody>
      </p:sp>
      <p:pic>
        <p:nvPicPr>
          <p:cNvPr id="4" name="Content Placeholder 3" descr="Fig 15-1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419600" y="2832100"/>
            <a:ext cx="3429000" cy="3240088"/>
          </a:xfrm>
          <a:prstGeom prst="rect">
            <a:avLst/>
          </a:prstGeom>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262448547"/>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smtClean="0"/>
              <a:t>Example</a:t>
            </a:r>
            <a:endParaRPr lang="en-US" dirty="0"/>
          </a:p>
        </p:txBody>
      </p:sp>
      <p:sp>
        <p:nvSpPr>
          <p:cNvPr id="73731" name="Rectangle 3"/>
          <p:cNvSpPr>
            <a:spLocks noGrp="1" noChangeArrowheads="1"/>
          </p:cNvSpPr>
          <p:nvPr>
            <p:ph idx="1"/>
          </p:nvPr>
        </p:nvSpPr>
        <p:spPr/>
        <p:txBody>
          <a:bodyPr/>
          <a:lstStyle/>
          <a:p>
            <a:pPr>
              <a:lnSpc>
                <a:spcPct val="80000"/>
              </a:lnSpc>
            </a:pPr>
            <a:r>
              <a:rPr lang="en-US" sz="2400" dirty="0">
                <a:latin typeface="+mn-lt"/>
                <a:cs typeface="Times New Roman" charset="0"/>
              </a:rPr>
              <a:t>A study of graduates</a:t>
            </a:r>
            <a:r>
              <a:rPr lang="ja-JP" altLang="en-US" sz="2400" dirty="0">
                <a:latin typeface="+mn-lt"/>
                <a:cs typeface="Times New Roman" charset="0"/>
              </a:rPr>
              <a:t>’</a:t>
            </a:r>
            <a:r>
              <a:rPr lang="en-US" sz="2400" dirty="0">
                <a:latin typeface="+mn-lt"/>
                <a:cs typeface="Times New Roman" charset="0"/>
              </a:rPr>
              <a:t> salaries showed negative association between economists</a:t>
            </a:r>
            <a:r>
              <a:rPr lang="ja-JP" altLang="en-US" sz="2400" dirty="0">
                <a:latin typeface="+mn-lt"/>
                <a:cs typeface="Times New Roman" charset="0"/>
              </a:rPr>
              <a:t>’</a:t>
            </a:r>
            <a:r>
              <a:rPr lang="en-US" sz="2400" dirty="0">
                <a:latin typeface="+mn-lt"/>
                <a:cs typeface="Times New Roman" charset="0"/>
              </a:rPr>
              <a:t> starting salary and the level of the degree</a:t>
            </a:r>
          </a:p>
          <a:p>
            <a:pPr lvl="1">
              <a:lnSpc>
                <a:spcPct val="80000"/>
              </a:lnSpc>
            </a:pPr>
            <a:r>
              <a:rPr lang="en-US" sz="2000" dirty="0" smtClean="0">
                <a:latin typeface="+mn-lt"/>
                <a:cs typeface="Times New Roman" charset="0"/>
              </a:rPr>
              <a:t>PhDs </a:t>
            </a:r>
            <a:r>
              <a:rPr lang="en-US" sz="2000" dirty="0">
                <a:latin typeface="+mn-lt"/>
                <a:cs typeface="Times New Roman" charset="0"/>
              </a:rPr>
              <a:t>earned less than Masters degree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holders</a:t>
            </a:r>
            <a:r>
              <a:rPr lang="en-US" sz="2000" dirty="0">
                <a:latin typeface="+mn-lt"/>
                <a:cs typeface="Times New Roman" charset="0"/>
              </a:rPr>
              <a:t>, who in turn earned less than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those </a:t>
            </a:r>
            <a:r>
              <a:rPr lang="en-US" sz="2000" dirty="0">
                <a:latin typeface="+mn-lt"/>
                <a:cs typeface="Times New Roman" charset="0"/>
              </a:rPr>
              <a:t>with just a Bachelor</a:t>
            </a:r>
            <a:r>
              <a:rPr lang="ja-JP" altLang="en-US" sz="2000" dirty="0">
                <a:latin typeface="+mn-lt"/>
                <a:cs typeface="Times New Roman" charset="0"/>
              </a:rPr>
              <a:t>’</a:t>
            </a:r>
            <a:r>
              <a:rPr lang="en-US" sz="2000" dirty="0">
                <a:latin typeface="+mn-lt"/>
                <a:cs typeface="Times New Roman" charset="0"/>
              </a:rPr>
              <a:t>s degree</a:t>
            </a:r>
          </a:p>
          <a:p>
            <a:pPr lvl="1">
              <a:lnSpc>
                <a:spcPct val="80000"/>
              </a:lnSpc>
            </a:pPr>
            <a:r>
              <a:rPr lang="en-US" sz="2000" dirty="0">
                <a:latin typeface="+mn-lt"/>
                <a:cs typeface="Times New Roman" charset="0"/>
              </a:rPr>
              <a:t>Why?</a:t>
            </a:r>
          </a:p>
          <a:p>
            <a:pPr>
              <a:lnSpc>
                <a:spcPct val="80000"/>
              </a:lnSpc>
            </a:pPr>
            <a:r>
              <a:rPr lang="en-US" sz="2400" dirty="0">
                <a:latin typeface="+mn-lt"/>
                <a:cs typeface="Times New Roman" charset="0"/>
              </a:rPr>
              <a:t>The data was split into three </a:t>
            </a:r>
            <a:r>
              <a:rPr lang="en-US" sz="2400" dirty="0" smtClean="0">
                <a:latin typeface="+mn-lt"/>
                <a:cs typeface="Times New Roman" charset="0"/>
              </a:rPr>
              <a:t/>
            </a:r>
            <a:br>
              <a:rPr lang="en-US" sz="2400" dirty="0" smtClean="0">
                <a:latin typeface="+mn-lt"/>
                <a:cs typeface="Times New Roman" charset="0"/>
              </a:rPr>
            </a:br>
            <a:r>
              <a:rPr lang="en-US" sz="2400" dirty="0" smtClean="0">
                <a:latin typeface="+mn-lt"/>
                <a:cs typeface="Times New Roman" charset="0"/>
              </a:rPr>
              <a:t>employment </a:t>
            </a:r>
            <a:r>
              <a:rPr lang="en-US" sz="2400" dirty="0">
                <a:latin typeface="+mn-lt"/>
                <a:cs typeface="Times New Roman" charset="0"/>
              </a:rPr>
              <a:t>sectors</a:t>
            </a:r>
          </a:p>
          <a:p>
            <a:pPr lvl="1">
              <a:lnSpc>
                <a:spcPct val="80000"/>
              </a:lnSpc>
            </a:pPr>
            <a:r>
              <a:rPr lang="en-US" sz="2000" dirty="0">
                <a:latin typeface="+mn-lt"/>
                <a:cs typeface="Times New Roman" charset="0"/>
              </a:rPr>
              <a:t>Teaching, government and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private </a:t>
            </a:r>
            <a:r>
              <a:rPr lang="en-US" sz="2000" dirty="0">
                <a:latin typeface="+mn-lt"/>
                <a:cs typeface="Times New Roman" charset="0"/>
              </a:rPr>
              <a:t>industry</a:t>
            </a:r>
          </a:p>
          <a:p>
            <a:pPr lvl="1">
              <a:lnSpc>
                <a:spcPct val="80000"/>
              </a:lnSpc>
            </a:pPr>
            <a:r>
              <a:rPr lang="en-US" sz="2000" dirty="0">
                <a:latin typeface="+mn-lt"/>
                <a:cs typeface="Times New Roman" charset="0"/>
              </a:rPr>
              <a:t>Each sector showed a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positive relationship</a:t>
            </a:r>
            <a:endParaRPr lang="en-US" sz="2000" dirty="0">
              <a:latin typeface="+mn-lt"/>
              <a:cs typeface="Times New Roman" charset="0"/>
            </a:endParaRPr>
          </a:p>
          <a:p>
            <a:pPr lvl="1">
              <a:lnSpc>
                <a:spcPct val="80000"/>
              </a:lnSpc>
            </a:pPr>
            <a:r>
              <a:rPr lang="en-US" sz="2000" dirty="0">
                <a:latin typeface="+mn-lt"/>
                <a:cs typeface="Times New Roman" charset="0"/>
              </a:rPr>
              <a:t>Employer type was confounded with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degree </a:t>
            </a:r>
            <a:r>
              <a:rPr lang="en-US" sz="2000" dirty="0">
                <a:latin typeface="+mn-lt"/>
                <a:cs typeface="Times New Roman" charset="0"/>
              </a:rPr>
              <a:t>level</a:t>
            </a:r>
          </a:p>
        </p:txBody>
      </p:sp>
      <p:sp>
        <p:nvSpPr>
          <p:cNvPr id="4" name="Half Frame 3"/>
          <p:cNvSpPr/>
          <p:nvPr/>
        </p:nvSpPr>
        <p:spPr bwMode="auto">
          <a:xfrm rot="16200000">
            <a:off x="5789805" y="2995902"/>
            <a:ext cx="3352800" cy="3355589"/>
          </a:xfrm>
          <a:prstGeom prst="halfFrame">
            <a:avLst>
              <a:gd name="adj1" fmla="val 792"/>
              <a:gd name="adj2" fmla="val 916"/>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defRPr/>
            </a:pPr>
            <a:endParaRPr lang="en-US">
              <a:latin typeface="Arial" pitchFamily="34" charset="0"/>
              <a:ea typeface="+mn-ea"/>
              <a:cs typeface="Arial" pitchFamily="34" charset="0"/>
            </a:endParaRPr>
          </a:p>
        </p:txBody>
      </p:sp>
      <p:sp>
        <p:nvSpPr>
          <p:cNvPr id="73733" name="Oval 4"/>
          <p:cNvSpPr>
            <a:spLocks noChangeArrowheads="1"/>
          </p:cNvSpPr>
          <p:nvPr/>
        </p:nvSpPr>
        <p:spPr bwMode="auto">
          <a:xfrm rot="1257787">
            <a:off x="5837035" y="4225603"/>
            <a:ext cx="3328988" cy="1454150"/>
          </a:xfrm>
          <a:prstGeom prst="ellipse">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en-US"/>
          </a:p>
        </p:txBody>
      </p:sp>
      <p:grpSp>
        <p:nvGrpSpPr>
          <p:cNvPr id="2" name="Group 12"/>
          <p:cNvGrpSpPr>
            <a:grpSpLocks/>
          </p:cNvGrpSpPr>
          <p:nvPr/>
        </p:nvGrpSpPr>
        <p:grpSpPr bwMode="auto">
          <a:xfrm>
            <a:off x="5848529" y="4130772"/>
            <a:ext cx="3167063" cy="1685925"/>
            <a:chOff x="5673567" y="2362227"/>
            <a:chExt cx="3166573" cy="1686590"/>
          </a:xfrm>
        </p:grpSpPr>
        <p:sp>
          <p:nvSpPr>
            <p:cNvPr id="73735" name="Oval 5"/>
            <p:cNvSpPr>
              <a:spLocks noChangeArrowheads="1"/>
            </p:cNvSpPr>
            <p:nvPr/>
          </p:nvSpPr>
          <p:spPr bwMode="auto">
            <a:xfrm rot="-1703710">
              <a:off x="5673567" y="2362227"/>
              <a:ext cx="1066800" cy="416109"/>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6" name="Oval 6"/>
            <p:cNvSpPr>
              <a:spLocks noChangeArrowheads="1"/>
            </p:cNvSpPr>
            <p:nvPr/>
          </p:nvSpPr>
          <p:spPr bwMode="auto">
            <a:xfrm rot="-1703710">
              <a:off x="5915086" y="2594429"/>
              <a:ext cx="1471122" cy="452346"/>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7" name="Oval 9"/>
            <p:cNvSpPr>
              <a:spLocks noChangeArrowheads="1"/>
            </p:cNvSpPr>
            <p:nvPr/>
          </p:nvSpPr>
          <p:spPr bwMode="auto">
            <a:xfrm rot="-1703710">
              <a:off x="6276558" y="2873343"/>
              <a:ext cx="1672219" cy="53340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8" name="Oval 10"/>
            <p:cNvSpPr>
              <a:spLocks noChangeArrowheads="1"/>
            </p:cNvSpPr>
            <p:nvPr/>
          </p:nvSpPr>
          <p:spPr bwMode="auto">
            <a:xfrm rot="-1703710">
              <a:off x="6919808" y="3173355"/>
              <a:ext cx="1599746" cy="53340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9" name="Oval 11"/>
            <p:cNvSpPr>
              <a:spLocks noChangeArrowheads="1"/>
            </p:cNvSpPr>
            <p:nvPr/>
          </p:nvSpPr>
          <p:spPr bwMode="auto">
            <a:xfrm rot="-1703710">
              <a:off x="7773340" y="3462407"/>
              <a:ext cx="1066800" cy="58641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grpSp>
      <p:sp>
        <p:nvSpPr>
          <p:cNvPr id="12" name="Rectangle 11"/>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888141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a:t>Continuous outcome (means) </a:t>
            </a:r>
          </a:p>
        </p:txBody>
      </p:sp>
      <p:graphicFrame>
        <p:nvGraphicFramePr>
          <p:cNvPr id="1155075" name="Group 3"/>
          <p:cNvGraphicFramePr>
            <a:graphicFrameLocks noGrp="1"/>
          </p:cNvGraphicFramePr>
          <p:nvPr>
            <p:ph idx="1"/>
            <p:extLst>
              <p:ext uri="{D42A27DB-BD31-4B8C-83A1-F6EECF244321}">
                <p14:modId xmlns:p14="http://schemas.microsoft.com/office/powerpoint/2010/main" val="1744496413"/>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Outcome Variable</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Are the observations independent or correlated?</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Alternatives if the normality assumption is violated (and small sample size):</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independent</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solidFill>
                            <a:schemeClr val="bg1"/>
                          </a:solidFill>
                          <a:effectLst/>
                        </a:rPr>
                        <a:t>correlated </a:t>
                      </a:r>
                      <a:endParaRPr kumimoji="0" lang="en-US" sz="1400" b="0" i="0" u="none" strike="noStrike" cap="none" normalizeH="0" baseline="0" dirty="0">
                        <a:ln>
                          <a:noFill/>
                        </a:ln>
                        <a:solidFill>
                          <a:schemeClr val="bg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solidFill>
                            <a:schemeClr val="bg1"/>
                          </a:solidFill>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solidFill>
                            <a:schemeClr val="bg1"/>
                          </a:solidFill>
                          <a:effectLst/>
                        </a:rPr>
                        <a:t>(e.g. pain scale, cognitive function)</a:t>
                      </a:r>
                      <a:endParaRPr kumimoji="0" lang="en-US" sz="1400" b="0" i="0" u="none" strike="noStrike" cap="none" normalizeH="0" baseline="0">
                        <a:ln>
                          <a:noFill/>
                        </a:ln>
                        <a:solidFill>
                          <a:schemeClr val="bg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solidFill>
                            <a:schemeClr val="bg1"/>
                          </a:solidFill>
                          <a:effectLst/>
                        </a:rPr>
                        <a:t>T-test</a:t>
                      </a:r>
                      <a:r>
                        <a:rPr kumimoji="0" lang="en-GB" sz="1200" u="none" strike="noStrike" cap="none" normalizeH="0" baseline="0" dirty="0">
                          <a:ln>
                            <a:noFill/>
                          </a:ln>
                          <a:solidFill>
                            <a:schemeClr val="bg1"/>
                          </a:solidFill>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chemeClr val="bg1"/>
                          </a:solidFill>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chemeClr val="bg1"/>
                          </a:solidFill>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CCFFCC"/>
                          </a:solidFill>
                          <a:effectLst/>
                        </a:rPr>
                        <a:t>Linear regression: multivariate regression technique used when the outcome is continuous; gives slopes</a:t>
                      </a:r>
                      <a:endParaRPr kumimoji="0" lang="en-US" sz="1200" b="0" i="0" u="none" strike="noStrike" cap="none" normalizeH="0" baseline="0" dirty="0">
                        <a:ln>
                          <a:noFill/>
                        </a:ln>
                        <a:solidFill>
                          <a:srgbClr val="CCFFCC"/>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Paired </a:t>
                      </a:r>
                      <a:r>
                        <a:rPr kumimoji="0" lang="en-US" sz="1200" u="none" strike="noStrike" cap="none" normalizeH="0" baseline="0" dirty="0" smtClean="0">
                          <a:ln>
                            <a:noFill/>
                          </a:ln>
                          <a:solidFill>
                            <a:schemeClr val="bg1"/>
                          </a:solidFill>
                          <a:effectLst/>
                        </a:rPr>
                        <a:t>t-test</a:t>
                      </a:r>
                      <a:r>
                        <a:rPr kumimoji="0" lang="en-US" sz="1200" u="none" strike="noStrike" cap="none" normalizeH="0" baseline="0" dirty="0">
                          <a:ln>
                            <a:noFill/>
                          </a:ln>
                          <a:solidFill>
                            <a:schemeClr val="bg1"/>
                          </a:solidFill>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chemeClr val="bg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solidFill>
                            <a:schemeClr val="bg1"/>
                          </a:solidFill>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Wilcoxon sign-rank test: non-parametric alternative to the paired </a:t>
                      </a:r>
                      <a:r>
                        <a:rPr kumimoji="0" lang="en-US" sz="1200" u="none" strike="noStrike" cap="none" normalizeH="0" baseline="0" dirty="0" err="1">
                          <a:ln>
                            <a:noFill/>
                          </a:ln>
                          <a:solidFill>
                            <a:schemeClr val="bg1"/>
                          </a:solidFill>
                          <a:effectLst/>
                        </a:rPr>
                        <a:t>ttest</a:t>
                      </a: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Wilcoxon sum-rank test (=Mann-Whitney U test): non-parametric alternative to the </a:t>
                      </a:r>
                      <a:r>
                        <a:rPr kumimoji="0" lang="en-US" sz="1200" u="none" strike="noStrike" cap="none" normalizeH="0" baseline="0" dirty="0" err="1">
                          <a:ln>
                            <a:noFill/>
                          </a:ln>
                          <a:solidFill>
                            <a:schemeClr val="bg1"/>
                          </a:solidFill>
                          <a:effectLst/>
                        </a:rPr>
                        <a:t>ttest</a:t>
                      </a: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solidFill>
                            <a:schemeClr val="bg1"/>
                          </a:solidFill>
                          <a:effectLst/>
                        </a:rPr>
                        <a:t>Kruskal</a:t>
                      </a:r>
                      <a:r>
                        <a:rPr kumimoji="0" lang="en-US" sz="1200" u="none" strike="noStrike" cap="none" normalizeH="0" baseline="0" dirty="0">
                          <a:ln>
                            <a:noFill/>
                          </a:ln>
                          <a:solidFill>
                            <a:schemeClr val="bg1"/>
                          </a:solidFill>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chemeClr val="bg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chemeClr val="bg1"/>
                          </a:solidFill>
                          <a:effectLst/>
                        </a:rPr>
                        <a:t>Spearman rank correlation coefficient: non-parametric alternative to Pearson</a:t>
                      </a:r>
                      <a:r>
                        <a:rPr kumimoji="0" lang="ja-JP" altLang="en-US" sz="1200" u="none" strike="noStrike" cap="none" normalizeH="0" baseline="0" dirty="0">
                          <a:ln>
                            <a:noFill/>
                          </a:ln>
                          <a:solidFill>
                            <a:schemeClr val="bg1"/>
                          </a:solidFill>
                          <a:effectLst/>
                        </a:rPr>
                        <a:t>’</a:t>
                      </a:r>
                      <a:r>
                        <a:rPr kumimoji="0" lang="en-US" sz="1200" u="none" strike="noStrike" cap="none" normalizeH="0" baseline="0" dirty="0">
                          <a:ln>
                            <a:noFill/>
                          </a:ln>
                          <a:solidFill>
                            <a:schemeClr val="bg1"/>
                          </a:solidFill>
                          <a:effectLst/>
                        </a:rPr>
                        <a:t>s correlation coefficient </a:t>
                      </a:r>
                      <a:endParaRPr kumimoji="0" lang="en-US" sz="1200" b="1" i="0" u="none" strike="noStrike" cap="none" normalizeH="0" baseline="0" dirty="0">
                        <a:ln>
                          <a:noFill/>
                        </a:ln>
                        <a:solidFill>
                          <a:schemeClr val="bg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424855311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2/24/15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109</a:t>
            </a:fld>
            <a:endParaRPr lang="en-US" dirty="0"/>
          </a:p>
        </p:txBody>
      </p:sp>
    </p:spTree>
    <p:extLst>
      <p:ext uri="{BB962C8B-B14F-4D97-AF65-F5344CB8AC3E}">
        <p14:creationId xmlns:p14="http://schemas.microsoft.com/office/powerpoint/2010/main" val="23901267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Six Steps for </a:t>
            </a:r>
            <a:r>
              <a:rPr lang="en-US" dirty="0"/>
              <a:t>Significance Tests</a:t>
            </a:r>
          </a:p>
        </p:txBody>
      </p:sp>
      <p:sp>
        <p:nvSpPr>
          <p:cNvPr id="10243" name="Rectangle 3"/>
          <p:cNvSpPr>
            <a:spLocks noGrp="1" noChangeArrowheads="1"/>
          </p:cNvSpPr>
          <p:nvPr>
            <p:ph type="body" idx="1"/>
          </p:nvPr>
        </p:nvSpPr>
        <p:spPr/>
        <p:txBody>
          <a:bodyPr/>
          <a:lstStyle/>
          <a:p>
            <a:pPr marL="0" indent="0">
              <a:buNone/>
            </a:pPr>
            <a:r>
              <a:rPr lang="en-US" dirty="0" smtClean="0"/>
              <a:t>A one-sample t-test </a:t>
            </a:r>
          </a:p>
          <a:p>
            <a:r>
              <a:rPr lang="en-US" dirty="0" smtClean="0"/>
              <a:t>tests whether a number (such as 68) is the same as the sample mean (such as 66 in our example) [null hypothesis]</a:t>
            </a:r>
          </a:p>
        </p:txBody>
      </p:sp>
    </p:spTree>
    <p:extLst>
      <p:ext uri="{BB962C8B-B14F-4D97-AF65-F5344CB8AC3E}">
        <p14:creationId xmlns:p14="http://schemas.microsoft.com/office/powerpoint/2010/main" val="3794463790"/>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Goals for Regression</a:t>
            </a:r>
            <a:endParaRPr lang="en-US" dirty="0"/>
          </a:p>
        </p:txBody>
      </p:sp>
      <p:sp>
        <p:nvSpPr>
          <p:cNvPr id="5123" name="Rectangle 3"/>
          <p:cNvSpPr>
            <a:spLocks noGrp="1" noChangeArrowheads="1"/>
          </p:cNvSpPr>
          <p:nvPr>
            <p:ph idx="1"/>
          </p:nvPr>
        </p:nvSpPr>
        <p:spPr>
          <a:xfrm>
            <a:off x="1128943" y="1338369"/>
            <a:ext cx="7048804" cy="4513030"/>
          </a:xfrm>
          <a:noFill/>
        </p:spPr>
        <p:txBody>
          <a:bodyPr>
            <a:spAutoFit/>
          </a:bodyPr>
          <a:lstStyle/>
          <a:p>
            <a:pPr marL="320675" indent="-320675" defTabSz="852488">
              <a:lnSpc>
                <a:spcPct val="110000"/>
              </a:lnSpc>
              <a:buFontTx/>
              <a:buNone/>
            </a:pPr>
            <a:r>
              <a:rPr lang="en-US" b="1" dirty="0"/>
              <a:t>After this, you should be able to:</a:t>
            </a:r>
            <a:r>
              <a:rPr lang="en-US" sz="3600" dirty="0"/>
              <a:t> </a:t>
            </a:r>
            <a:endParaRPr lang="en-US" sz="1200" dirty="0"/>
          </a:p>
          <a:p>
            <a:pPr marL="320675" indent="-320675" defTabSz="852488">
              <a:spcBef>
                <a:spcPct val="25000"/>
              </a:spcBef>
              <a:buSzPct val="80000"/>
            </a:pPr>
            <a:r>
              <a:rPr lang="en-US" sz="2800" dirty="0" smtClean="0"/>
              <a:t>Calculate and interpret the simple linear regression equation for a set of data</a:t>
            </a:r>
          </a:p>
          <a:p>
            <a:pPr marL="320675" indent="-320675" defTabSz="852488">
              <a:spcBef>
                <a:spcPct val="25000"/>
              </a:spcBef>
              <a:buSzPct val="80000"/>
            </a:pPr>
            <a:r>
              <a:rPr lang="en-US" sz="2800" dirty="0" smtClean="0"/>
              <a:t>Understand the assumptions behind regression analysis</a:t>
            </a:r>
          </a:p>
          <a:p>
            <a:pPr marL="320675" indent="-320675" defTabSz="852488">
              <a:spcBef>
                <a:spcPct val="25000"/>
              </a:spcBef>
              <a:buSzPct val="80000"/>
            </a:pPr>
            <a:r>
              <a:rPr lang="en-US" sz="2800" dirty="0" smtClean="0"/>
              <a:t>Determine whether a regression model is significant</a:t>
            </a:r>
          </a:p>
          <a:p>
            <a:pPr marL="320675" indent="-320675" defTabSz="852488">
              <a:spcBef>
                <a:spcPct val="25000"/>
              </a:spcBef>
              <a:buSzPct val="80000"/>
            </a:pPr>
            <a:endParaRPr lang="en-US" sz="2800" dirty="0"/>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093275556"/>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t>Goals for Regression</a:t>
            </a:r>
            <a:endParaRPr lang="en-US" dirty="0"/>
          </a:p>
        </p:txBody>
      </p:sp>
      <p:sp>
        <p:nvSpPr>
          <p:cNvPr id="6147" name="Rectangle 3"/>
          <p:cNvSpPr>
            <a:spLocks noGrp="1" noChangeArrowheads="1"/>
          </p:cNvSpPr>
          <p:nvPr>
            <p:ph idx="1"/>
          </p:nvPr>
        </p:nvSpPr>
        <p:spPr>
          <a:xfrm>
            <a:off x="1128943" y="1453453"/>
            <a:ext cx="7048804" cy="4686411"/>
          </a:xfrm>
          <a:noFill/>
        </p:spPr>
        <p:txBody>
          <a:bodyPr>
            <a:spAutoFit/>
          </a:bodyPr>
          <a:lstStyle/>
          <a:p>
            <a:pPr marL="320675" indent="-320675" defTabSz="852488">
              <a:lnSpc>
                <a:spcPct val="90000"/>
              </a:lnSpc>
              <a:buFontTx/>
              <a:buNone/>
            </a:pPr>
            <a:r>
              <a:rPr lang="en-US" b="1" dirty="0"/>
              <a:t>After this, you should be able to:</a:t>
            </a:r>
            <a:r>
              <a:rPr lang="en-US" sz="2000" dirty="0"/>
              <a:t> </a:t>
            </a:r>
          </a:p>
          <a:p>
            <a:pPr marL="320675" indent="-320675" defTabSz="852488">
              <a:lnSpc>
                <a:spcPct val="90000"/>
              </a:lnSpc>
              <a:buFontTx/>
              <a:buNone/>
            </a:pPr>
            <a:endParaRPr lang="en-US" sz="1000" dirty="0"/>
          </a:p>
          <a:p>
            <a:pPr marL="320675" indent="-320675" defTabSz="852488">
              <a:lnSpc>
                <a:spcPct val="90000"/>
              </a:lnSpc>
              <a:spcBef>
                <a:spcPct val="25000"/>
              </a:spcBef>
            </a:pPr>
            <a:r>
              <a:rPr kumimoji="1" lang="en-US" dirty="0" smtClean="0"/>
              <a:t>Recognize </a:t>
            </a:r>
            <a:r>
              <a:rPr kumimoji="1" lang="en-US" dirty="0"/>
              <a:t>regression analysis applications for purposes of prediction and description</a:t>
            </a:r>
          </a:p>
          <a:p>
            <a:pPr marL="320675" indent="-320675" defTabSz="852488">
              <a:lnSpc>
                <a:spcPct val="90000"/>
              </a:lnSpc>
              <a:spcBef>
                <a:spcPct val="25000"/>
              </a:spcBef>
            </a:pPr>
            <a:r>
              <a:rPr kumimoji="1" lang="en-US" dirty="0"/>
              <a:t>Recognize some potential problems if regression analysis is used incorrectly</a:t>
            </a:r>
          </a:p>
          <a:p>
            <a:pPr marL="320675" indent="-320675" defTabSz="852488">
              <a:lnSpc>
                <a:spcPct val="90000"/>
              </a:lnSpc>
              <a:spcBef>
                <a:spcPct val="25000"/>
              </a:spcBef>
            </a:pPr>
            <a:r>
              <a:rPr kumimoji="1" lang="en-US" dirty="0"/>
              <a:t>Recognize nonlinear relationships between two variables</a:t>
            </a:r>
            <a:endParaRPr lang="en-US" dirty="0"/>
          </a:p>
          <a:p>
            <a:pPr marL="320675" indent="-320675" defTabSz="852488">
              <a:lnSpc>
                <a:spcPct val="90000"/>
              </a:lnSpc>
              <a:buSzPct val="80000"/>
            </a:pPr>
            <a:endParaRPr lang="en-US" sz="3600" dirty="0"/>
          </a:p>
        </p:txBody>
      </p:sp>
      <p:sp>
        <p:nvSpPr>
          <p:cNvPr id="6148" name="Text Box 4"/>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8173069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Statistical Regression </a:t>
            </a:r>
            <a:r>
              <a:rPr lang="en-US" sz="4000" dirty="0"/>
              <a:t>Analysis</a:t>
            </a:r>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dependent variable based on the value of at least one independent variable</a:t>
            </a:r>
          </a:p>
          <a:p>
            <a:pPr marL="693738" lvl="1" indent="-268288" defTabSz="852488">
              <a:spcBef>
                <a:spcPct val="30000"/>
              </a:spcBef>
            </a:pPr>
            <a:r>
              <a:rPr lang="en-US" dirty="0"/>
              <a:t>Explain the impact of changes in an independent variable on the dependent variable</a:t>
            </a:r>
          </a:p>
          <a:p>
            <a:pPr marL="320675" indent="-320675" defTabSz="852488">
              <a:spcBef>
                <a:spcPct val="30000"/>
              </a:spcBef>
              <a:buFontTx/>
              <a:buNone/>
            </a:pPr>
            <a:r>
              <a:rPr lang="en-US" dirty="0">
                <a:solidFill>
                  <a:schemeClr val="folHlink"/>
                </a:solidFill>
              </a:rPr>
              <a:t>Dependent variable:</a:t>
            </a:r>
            <a:r>
              <a:rPr lang="en-US" dirty="0"/>
              <a:t>  </a:t>
            </a:r>
            <a:r>
              <a:rPr lang="en-US" dirty="0" smtClean="0"/>
              <a:t/>
            </a:r>
            <a:br>
              <a:rPr lang="en-US" dirty="0" smtClean="0"/>
            </a:br>
            <a:r>
              <a:rPr lang="en-US" dirty="0" smtClean="0"/>
              <a:t>the </a:t>
            </a:r>
            <a:r>
              <a:rPr lang="en-US" dirty="0"/>
              <a:t>variable we wish to </a:t>
            </a:r>
            <a:r>
              <a:rPr lang="en-US" dirty="0" smtClean="0"/>
              <a:t>explain</a:t>
            </a:r>
            <a:endParaRPr lang="en-US" dirty="0"/>
          </a:p>
          <a:p>
            <a:pPr marL="320675" indent="-320675" defTabSz="852488">
              <a:spcBef>
                <a:spcPct val="30000"/>
              </a:spcBef>
              <a:buFontTx/>
              <a:buNone/>
            </a:pPr>
            <a:r>
              <a:rPr lang="en-US" dirty="0">
                <a:solidFill>
                  <a:schemeClr val="folHlink"/>
                </a:solidFill>
              </a:rPr>
              <a:t>Independent variable:</a:t>
            </a:r>
            <a:r>
              <a:rPr lang="en-US" dirty="0"/>
              <a:t>  </a:t>
            </a:r>
            <a:r>
              <a:rPr lang="en-US" dirty="0" smtClean="0"/>
              <a:t/>
            </a:r>
            <a:br>
              <a:rPr lang="en-US" dirty="0" smtClean="0"/>
            </a:br>
            <a:r>
              <a:rPr lang="en-US" dirty="0" smtClean="0"/>
              <a:t>the variable used </a:t>
            </a:r>
            <a:r>
              <a:rPr lang="en-US" dirty="0"/>
              <a:t>to </a:t>
            </a:r>
            <a:r>
              <a:rPr lang="en-US" dirty="0" smtClean="0"/>
              <a:t>do so</a:t>
            </a:r>
            <a:endParaRPr lang="en-US" dirty="0"/>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26259916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r>
              <a:rPr lang="en-US"/>
              <a:t>Relationship with correlation</a:t>
            </a:r>
          </a:p>
        </p:txBody>
      </p:sp>
      <p:sp>
        <p:nvSpPr>
          <p:cNvPr id="2" name="Content Placeholder 1"/>
          <p:cNvSpPr>
            <a:spLocks noGrp="1"/>
          </p:cNvSpPr>
          <p:nvPr>
            <p:ph idx="1"/>
          </p:nvPr>
        </p:nvSpPr>
        <p:spPr/>
        <p:txBody>
          <a:bodyPr/>
          <a:lstStyle/>
          <a:p>
            <a:pPr marL="0" indent="0">
              <a:buNone/>
            </a:pPr>
            <a:r>
              <a:rPr lang="en-US" dirty="0">
                <a:solidFill>
                  <a:schemeClr val="tx1"/>
                </a:solidFill>
                <a:cs typeface="Times New Roman" charset="0"/>
              </a:rPr>
              <a:t>In correlation, the two variables are treated as equals.  </a:t>
            </a:r>
            <a:endParaRPr lang="en-US" dirty="0" smtClean="0">
              <a:solidFill>
                <a:schemeClr val="tx1"/>
              </a:solidFill>
              <a:cs typeface="Times New Roman" charset="0"/>
            </a:endParaRPr>
          </a:p>
          <a:p>
            <a:pPr marL="0" indent="0">
              <a:buNone/>
            </a:pPr>
            <a:endParaRPr lang="en-US" dirty="0">
              <a:solidFill>
                <a:schemeClr val="tx1"/>
              </a:solidFill>
              <a:cs typeface="Times New Roman" charset="0"/>
            </a:endParaRPr>
          </a:p>
          <a:p>
            <a:pPr marL="0" indent="0">
              <a:buNone/>
            </a:pPr>
            <a:r>
              <a:rPr lang="en-US" dirty="0" smtClean="0">
                <a:solidFill>
                  <a:schemeClr val="tx1"/>
                </a:solidFill>
                <a:cs typeface="Times New Roman" charset="0"/>
              </a:rPr>
              <a:t>In </a:t>
            </a:r>
            <a:r>
              <a:rPr lang="en-US" dirty="0">
                <a:solidFill>
                  <a:schemeClr val="tx1"/>
                </a:solidFill>
                <a:cs typeface="Times New Roman" charset="0"/>
              </a:rPr>
              <a:t>regression, one variable is considered independent (=predictor) variable (</a:t>
            </a:r>
            <a:r>
              <a:rPr lang="en-US" i="1" dirty="0">
                <a:solidFill>
                  <a:schemeClr val="tx1"/>
                </a:solidFill>
                <a:cs typeface="Times New Roman" charset="0"/>
              </a:rPr>
              <a:t>X</a:t>
            </a:r>
            <a:r>
              <a:rPr lang="en-US" dirty="0">
                <a:solidFill>
                  <a:schemeClr val="tx1"/>
                </a:solidFill>
                <a:cs typeface="Times New Roman" charset="0"/>
              </a:rPr>
              <a:t>) and the other the dependent (=outcome) variable </a:t>
            </a:r>
            <a:r>
              <a:rPr lang="en-US" i="1" dirty="0">
                <a:solidFill>
                  <a:schemeClr val="tx1"/>
                </a:solidFill>
                <a:cs typeface="Times New Roman" charset="0"/>
              </a:rPr>
              <a:t>Y</a:t>
            </a:r>
            <a:r>
              <a:rPr lang="en-US" dirty="0">
                <a:solidFill>
                  <a:schemeClr val="tx1"/>
                </a:solidFill>
                <a:cs typeface="Times New Roman" charset="0"/>
              </a:rPr>
              <a:t>.</a:t>
            </a:r>
            <a:r>
              <a:rPr lang="en-US" dirty="0">
                <a:solidFill>
                  <a:schemeClr val="tx1"/>
                </a:solidFill>
              </a:rPr>
              <a:t> </a:t>
            </a:r>
          </a:p>
          <a:p>
            <a:pPr marL="0" indent="0">
              <a:buNone/>
            </a:pPr>
            <a:endParaRPr lang="en-US" dirty="0"/>
          </a:p>
        </p:txBody>
      </p:sp>
    </p:spTree>
    <p:extLst>
      <p:ext uri="{BB962C8B-B14F-4D97-AF65-F5344CB8AC3E}">
        <p14:creationId xmlns:p14="http://schemas.microsoft.com/office/powerpoint/2010/main" val="117513620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Regression in Machine Learning</a:t>
            </a:r>
            <a:endParaRPr lang="en-US" sz="4000" dirty="0"/>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a:t>
            </a:r>
            <a:r>
              <a:rPr lang="en-US" dirty="0" smtClean="0"/>
              <a:t>continues variable </a:t>
            </a:r>
            <a:r>
              <a:rPr lang="en-US" dirty="0"/>
              <a:t>based on the value of </a:t>
            </a:r>
            <a:r>
              <a:rPr lang="en-US" dirty="0" smtClean="0"/>
              <a:t>one or more </a:t>
            </a:r>
            <a:r>
              <a:rPr lang="en-US" i="1" dirty="0" smtClean="0"/>
              <a:t>features</a:t>
            </a:r>
            <a:endParaRPr lang="en-US" dirty="0"/>
          </a:p>
          <a:p>
            <a:pPr marL="320675" indent="-320675" defTabSz="852488">
              <a:spcBef>
                <a:spcPct val="30000"/>
              </a:spcBef>
              <a:buFontTx/>
              <a:buNone/>
            </a:pPr>
            <a:r>
              <a:rPr lang="en-US" dirty="0" smtClean="0">
                <a:solidFill>
                  <a:schemeClr val="folHlink"/>
                </a:solidFill>
              </a:rPr>
              <a:t>Dependent </a:t>
            </a:r>
            <a:r>
              <a:rPr lang="en-US" dirty="0">
                <a:solidFill>
                  <a:schemeClr val="folHlink"/>
                </a:solidFill>
              </a:rPr>
              <a:t>variable:</a:t>
            </a:r>
            <a:r>
              <a:rPr lang="en-US" dirty="0"/>
              <a:t>  </a:t>
            </a:r>
            <a:r>
              <a:rPr lang="en-US" dirty="0" smtClean="0"/>
              <a:t/>
            </a:r>
            <a:br>
              <a:rPr lang="en-US" dirty="0" smtClean="0"/>
            </a:br>
            <a:r>
              <a:rPr lang="en-US" dirty="0" smtClean="0"/>
              <a:t>the outcome we </a:t>
            </a:r>
            <a:r>
              <a:rPr lang="en-US" dirty="0"/>
              <a:t>wish to </a:t>
            </a:r>
            <a:r>
              <a:rPr lang="en-US" dirty="0" smtClean="0"/>
              <a:t>predict</a:t>
            </a:r>
            <a:endParaRPr lang="en-US" dirty="0"/>
          </a:p>
          <a:p>
            <a:pPr marL="320675" indent="-320675" defTabSz="852488">
              <a:spcBef>
                <a:spcPct val="30000"/>
              </a:spcBef>
              <a:buFontTx/>
              <a:buNone/>
            </a:pPr>
            <a:r>
              <a:rPr lang="en-US" dirty="0" smtClean="0">
                <a:solidFill>
                  <a:schemeClr val="folHlink"/>
                </a:solidFill>
              </a:rPr>
              <a:t>Features:</a:t>
            </a:r>
            <a:r>
              <a:rPr lang="en-US" dirty="0" smtClean="0"/>
              <a:t>  </a:t>
            </a:r>
            <a:br>
              <a:rPr lang="en-US" dirty="0" smtClean="0"/>
            </a:br>
            <a:r>
              <a:rPr lang="en-US" dirty="0" smtClean="0"/>
              <a:t>summaries of information about things we measured that should predict the outcome</a:t>
            </a:r>
            <a:endParaRPr lang="en-US" dirty="0"/>
          </a:p>
        </p:txBody>
      </p:sp>
    </p:spTree>
    <p:extLst>
      <p:ext uri="{BB962C8B-B14F-4D97-AF65-F5344CB8AC3E}">
        <p14:creationId xmlns:p14="http://schemas.microsoft.com/office/powerpoint/2010/main" val="234012634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Simple Linear Regression Model</a:t>
            </a:r>
          </a:p>
        </p:txBody>
      </p:sp>
      <p:sp>
        <p:nvSpPr>
          <p:cNvPr id="22531" name="Rectangle 3"/>
          <p:cNvSpPr>
            <a:spLocks noGrp="1" noChangeArrowheads="1"/>
          </p:cNvSpPr>
          <p:nvPr>
            <p:ph type="body" idx="1"/>
          </p:nvPr>
        </p:nvSpPr>
        <p:spPr>
          <a:xfrm>
            <a:off x="1311275" y="1768475"/>
            <a:ext cx="7064375" cy="3817938"/>
          </a:xfrm>
        </p:spPr>
        <p:txBody>
          <a:bodyPr/>
          <a:lstStyle/>
          <a:p>
            <a:pPr marL="0" indent="0" defTabSz="852488">
              <a:spcBef>
                <a:spcPct val="45000"/>
              </a:spcBef>
              <a:buNone/>
            </a:pPr>
            <a:r>
              <a:rPr lang="en-US" dirty="0"/>
              <a:t>Only </a:t>
            </a:r>
            <a:r>
              <a:rPr lang="en-US" b="1" dirty="0">
                <a:solidFill>
                  <a:schemeClr val="folHlink"/>
                </a:solidFill>
              </a:rPr>
              <a:t>one</a:t>
            </a:r>
            <a:r>
              <a:rPr lang="en-US" dirty="0">
                <a:solidFill>
                  <a:schemeClr val="folHlink"/>
                </a:solidFill>
              </a:rPr>
              <a:t> independent variable</a:t>
            </a:r>
            <a:r>
              <a:rPr lang="en-US" dirty="0"/>
              <a:t>, x</a:t>
            </a:r>
          </a:p>
          <a:p>
            <a:pPr marL="0" indent="0" defTabSz="852488">
              <a:spcBef>
                <a:spcPct val="45000"/>
              </a:spcBef>
              <a:buNone/>
            </a:pPr>
            <a:r>
              <a:rPr lang="en-US" dirty="0"/>
              <a:t>Relationship </a:t>
            </a:r>
            <a:r>
              <a:rPr lang="en-US" dirty="0" smtClean="0"/>
              <a:t>between x and </a:t>
            </a:r>
            <a:r>
              <a:rPr lang="en-US" dirty="0"/>
              <a:t>y </a:t>
            </a:r>
            <a:r>
              <a:rPr lang="en-US" dirty="0" smtClean="0"/>
              <a:t>is </a:t>
            </a:r>
            <a:r>
              <a:rPr lang="en-US" dirty="0"/>
              <a:t>described by a linear function</a:t>
            </a:r>
          </a:p>
          <a:p>
            <a:pPr marL="0" indent="0" defTabSz="852488">
              <a:spcBef>
                <a:spcPct val="45000"/>
              </a:spcBef>
              <a:buNone/>
            </a:pPr>
            <a:r>
              <a:rPr lang="en-US" dirty="0"/>
              <a:t>Changes </a:t>
            </a:r>
            <a:r>
              <a:rPr lang="en-US" dirty="0" smtClean="0"/>
              <a:t>in y </a:t>
            </a:r>
            <a:r>
              <a:rPr lang="en-US" dirty="0"/>
              <a:t>are assumed to be caused by changes in  x</a:t>
            </a:r>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01983445"/>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extLst>
              <p:ext uri="{D42A27DB-BD31-4B8C-83A1-F6EECF244321}">
                <p14:modId xmlns:p14="http://schemas.microsoft.com/office/powerpoint/2010/main" val="340377111"/>
              </p:ext>
            </p:extLst>
          </p:nvPr>
        </p:nvGraphicFramePr>
        <p:xfrm>
          <a:off x="1981200" y="3429000"/>
          <a:ext cx="5410200" cy="1217613"/>
        </p:xfrm>
        <a:graphic>
          <a:graphicData uri="http://schemas.openxmlformats.org/presentationml/2006/ole">
            <mc:AlternateContent xmlns:mc="http://schemas.openxmlformats.org/markup-compatibility/2006">
              <mc:Choice xmlns:v="urn:schemas-microsoft-com:vml" Requires="v">
                <p:oleObj spid="_x0000_s135305"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29000"/>
                        <a:ext cx="5410200" cy="1217613"/>
                      </a:xfrm>
                      <a:prstGeom prst="rect">
                        <a:avLst/>
                      </a:prstGeom>
                      <a:noFill/>
                      <a:ln w="9525">
                        <a:solidFill>
                          <a:srgbClr val="FFFFFF"/>
                        </a:solidFill>
                        <a:miter lim="800000"/>
                        <a:headEnd/>
                        <a:tailEnd/>
                      </a:ln>
                      <a:effectLst/>
                    </p:spPr>
                  </p:pic>
                </p:oleObj>
              </mc:Fallback>
            </mc:AlternateContent>
          </a:graphicData>
        </a:graphic>
      </p:graphicFrame>
      <p:sp>
        <p:nvSpPr>
          <p:cNvPr id="24579" name="Text Box 3"/>
          <p:cNvSpPr txBox="1">
            <a:spLocks noChangeArrowheads="1"/>
          </p:cNvSpPr>
          <p:nvPr/>
        </p:nvSpPr>
        <p:spPr bwMode="auto">
          <a:xfrm>
            <a:off x="3581400" y="4800600"/>
            <a:ext cx="221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Linear component</a:t>
            </a:r>
          </a:p>
        </p:txBody>
      </p:sp>
      <p:sp>
        <p:nvSpPr>
          <p:cNvPr id="24580" name="Rectangle 4"/>
          <p:cNvSpPr>
            <a:spLocks noGrp="1" noChangeArrowheads="1"/>
          </p:cNvSpPr>
          <p:nvPr>
            <p:ph type="title"/>
          </p:nvPr>
        </p:nvSpPr>
        <p:spPr/>
        <p:txBody>
          <a:bodyPr/>
          <a:lstStyle/>
          <a:p>
            <a:r>
              <a:rPr lang="en-US"/>
              <a:t>Population Linear Regression</a:t>
            </a:r>
          </a:p>
        </p:txBody>
      </p:sp>
      <p:sp>
        <p:nvSpPr>
          <p:cNvPr id="24581" name="Rectangle 5"/>
          <p:cNvSpPr>
            <a:spLocks noChangeArrowheads="1"/>
          </p:cNvSpPr>
          <p:nvPr/>
        </p:nvSpPr>
        <p:spPr bwMode="auto">
          <a:xfrm>
            <a:off x="533400" y="1711325"/>
            <a:ext cx="4724400" cy="4667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488" tIns="44450" rIns="90488" bIns="44450">
            <a:spAutoFit/>
          </a:bodyPr>
          <a:lstStyle/>
          <a:p>
            <a:pPr eaLnBrk="0" hangingPunct="0">
              <a:spcBef>
                <a:spcPct val="50000"/>
              </a:spcBef>
            </a:pPr>
            <a:r>
              <a:rPr lang="en-US" sz="2400"/>
              <a:t>The population regression model:</a:t>
            </a:r>
          </a:p>
        </p:txBody>
      </p:sp>
      <p:sp>
        <p:nvSpPr>
          <p:cNvPr id="24582" name="Rectangle 6"/>
          <p:cNvSpPr>
            <a:spLocks noChangeArrowheads="1"/>
          </p:cNvSpPr>
          <p:nvPr/>
        </p:nvSpPr>
        <p:spPr bwMode="auto">
          <a:xfrm>
            <a:off x="2133600" y="2514600"/>
            <a:ext cx="15240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a:t>
            </a:r>
            <a:br>
              <a:rPr lang="en-US" sz="2000"/>
            </a:br>
            <a:r>
              <a:rPr lang="en-US" sz="2000"/>
              <a:t>y  intercept </a:t>
            </a:r>
          </a:p>
        </p:txBody>
      </p:sp>
      <p:sp>
        <p:nvSpPr>
          <p:cNvPr id="24583" name="Rectangle 7"/>
          <p:cNvSpPr>
            <a:spLocks noChangeArrowheads="1"/>
          </p:cNvSpPr>
          <p:nvPr/>
        </p:nvSpPr>
        <p:spPr bwMode="auto">
          <a:xfrm>
            <a:off x="3886200" y="2362200"/>
            <a:ext cx="14478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Slope</a:t>
            </a:r>
            <a:br>
              <a:rPr lang="en-US" sz="2000"/>
            </a:br>
            <a:r>
              <a:rPr lang="en-US" sz="2000"/>
              <a:t>Coefficient </a:t>
            </a:r>
          </a:p>
        </p:txBody>
      </p:sp>
      <p:sp>
        <p:nvSpPr>
          <p:cNvPr id="24584" name="Rectangle 8"/>
          <p:cNvSpPr>
            <a:spLocks noChangeArrowheads="1"/>
          </p:cNvSpPr>
          <p:nvPr/>
        </p:nvSpPr>
        <p:spPr bwMode="auto">
          <a:xfrm>
            <a:off x="7772400" y="2286000"/>
            <a:ext cx="1147763"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Random Error term, or residual</a:t>
            </a:r>
          </a:p>
        </p:txBody>
      </p:sp>
      <p:sp>
        <p:nvSpPr>
          <p:cNvPr id="24585" name="Rectangle 9"/>
          <p:cNvSpPr>
            <a:spLocks noChangeArrowheads="1"/>
          </p:cNvSpPr>
          <p:nvPr/>
        </p:nvSpPr>
        <p:spPr bwMode="auto">
          <a:xfrm>
            <a:off x="152400" y="3124200"/>
            <a:ext cx="1838325"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t>Dependent </a:t>
            </a:r>
            <a:r>
              <a:rPr lang="en-US" sz="2000" dirty="0" smtClean="0"/>
              <a:t>Variable </a:t>
            </a:r>
            <a:endParaRPr lang="en-US" sz="2000" dirty="0"/>
          </a:p>
        </p:txBody>
      </p:sp>
      <p:sp>
        <p:nvSpPr>
          <p:cNvPr id="24586" name="Line 10"/>
          <p:cNvSpPr>
            <a:spLocks noChangeShapeType="1"/>
          </p:cNvSpPr>
          <p:nvPr/>
        </p:nvSpPr>
        <p:spPr bwMode="auto">
          <a:xfrm>
            <a:off x="2971800" y="3200400"/>
            <a:ext cx="461963" cy="5905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7" name="Line 11"/>
          <p:cNvSpPr>
            <a:spLocks noChangeShapeType="1"/>
          </p:cNvSpPr>
          <p:nvPr/>
        </p:nvSpPr>
        <p:spPr bwMode="auto">
          <a:xfrm>
            <a:off x="1524000" y="3505200"/>
            <a:ext cx="6096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8" name="Line 12"/>
          <p:cNvSpPr>
            <a:spLocks noChangeShapeType="1"/>
          </p:cNvSpPr>
          <p:nvPr/>
        </p:nvSpPr>
        <p:spPr bwMode="auto">
          <a:xfrm flipH="1">
            <a:off x="5943600" y="3200400"/>
            <a:ext cx="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9" name="Line 13"/>
          <p:cNvSpPr>
            <a:spLocks noChangeShapeType="1"/>
          </p:cNvSpPr>
          <p:nvPr/>
        </p:nvSpPr>
        <p:spPr bwMode="auto">
          <a:xfrm rot="20940815" flipH="1">
            <a:off x="7162800" y="3444875"/>
            <a:ext cx="617538" cy="2984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0" name="Rectangle 14"/>
          <p:cNvSpPr>
            <a:spLocks noChangeArrowheads="1"/>
          </p:cNvSpPr>
          <p:nvPr/>
        </p:nvSpPr>
        <p:spPr bwMode="auto">
          <a:xfrm>
            <a:off x="5638800" y="2514600"/>
            <a:ext cx="1604963"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Independent Variable</a:t>
            </a:r>
          </a:p>
        </p:txBody>
      </p:sp>
      <p:sp>
        <p:nvSpPr>
          <p:cNvPr id="24591" name="AutoShape 15"/>
          <p:cNvSpPr>
            <a:spLocks/>
          </p:cNvSpPr>
          <p:nvPr/>
        </p:nvSpPr>
        <p:spPr bwMode="auto">
          <a:xfrm rot="16200000" flipV="1">
            <a:off x="4569619" y="3431381"/>
            <a:ext cx="228600" cy="2662238"/>
          </a:xfrm>
          <a:prstGeom prst="leftBrace">
            <a:avLst>
              <a:gd name="adj1" fmla="val 97049"/>
              <a:gd name="adj2" fmla="val 50000"/>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2" name="Line 16"/>
          <p:cNvSpPr>
            <a:spLocks noChangeShapeType="1"/>
          </p:cNvSpPr>
          <p:nvPr/>
        </p:nvSpPr>
        <p:spPr bwMode="auto">
          <a:xfrm rot="-659185">
            <a:off x="4792663" y="3292475"/>
            <a:ext cx="227012" cy="3968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3" name="AutoShape 17"/>
          <p:cNvSpPr>
            <a:spLocks/>
          </p:cNvSpPr>
          <p:nvPr/>
        </p:nvSpPr>
        <p:spPr bwMode="auto">
          <a:xfrm rot="16200000" flipV="1">
            <a:off x="6896100" y="4289425"/>
            <a:ext cx="228600" cy="914400"/>
          </a:xfrm>
          <a:prstGeom prst="leftBrace">
            <a:avLst>
              <a:gd name="adj1" fmla="val 33333"/>
              <a:gd name="adj2" fmla="val 50000"/>
            </a:avLst>
          </a:prstGeom>
          <a:noFill/>
          <a:ln w="3810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4" name="Text Box 18"/>
          <p:cNvSpPr txBox="1">
            <a:spLocks noChangeArrowheads="1"/>
          </p:cNvSpPr>
          <p:nvPr/>
        </p:nvSpPr>
        <p:spPr bwMode="auto">
          <a:xfrm>
            <a:off x="6248400" y="4860925"/>
            <a:ext cx="177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Random Error</a:t>
            </a:r>
          </a:p>
          <a:p>
            <a:pPr eaLnBrk="0" hangingPunct="0"/>
            <a:r>
              <a:rPr lang="en-US" sz="2000"/>
              <a:t> component</a:t>
            </a:r>
          </a:p>
        </p:txBody>
      </p:sp>
      <p:sp>
        <p:nvSpPr>
          <p:cNvPr id="19" name="Rectangle 18"/>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8768794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8" name="Rectangle 4"/>
          <p:cNvSpPr>
            <a:spLocks noGrp="1" noChangeArrowheads="1"/>
          </p:cNvSpPr>
          <p:nvPr>
            <p:ph type="title"/>
          </p:nvPr>
        </p:nvSpPr>
        <p:spPr/>
        <p:txBody>
          <a:bodyPr/>
          <a:lstStyle/>
          <a:p>
            <a:r>
              <a:rPr lang="en-US"/>
              <a:t>Population Linear Regression</a:t>
            </a:r>
          </a:p>
        </p:txBody>
      </p:sp>
      <p:sp>
        <p:nvSpPr>
          <p:cNvPr id="2663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9"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26660"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1"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2"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5" name="Rectangle 41"/>
          <p:cNvSpPr>
            <a:spLocks noChangeArrowheads="1"/>
          </p:cNvSpPr>
          <p:nvPr/>
        </p:nvSpPr>
        <p:spPr bwMode="auto">
          <a:xfrm>
            <a:off x="304800" y="3657600"/>
            <a:ext cx="19812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a:t>Predicted Value of y for x</a:t>
            </a:r>
            <a:r>
              <a:rPr lang="en-US" sz="2000" baseline="-25000"/>
              <a:t>i</a:t>
            </a:r>
            <a:r>
              <a:rPr lang="en-US" sz="2000"/>
              <a:t> </a:t>
            </a:r>
          </a:p>
        </p:txBody>
      </p:sp>
      <p:graphicFrame>
        <p:nvGraphicFramePr>
          <p:cNvPr id="26666" name="Object 42"/>
          <p:cNvGraphicFramePr>
            <a:graphicFrameLocks noChangeAspect="1"/>
          </p:cNvGraphicFramePr>
          <p:nvPr>
            <p:extLst>
              <p:ext uri="{D42A27DB-BD31-4B8C-83A1-F6EECF244321}">
                <p14:modId xmlns:p14="http://schemas.microsoft.com/office/powerpoint/2010/main" val="639171047"/>
              </p:ext>
            </p:extLst>
          </p:nvPr>
        </p:nvGraphicFramePr>
        <p:xfrm>
          <a:off x="3919538" y="1524000"/>
          <a:ext cx="3448050" cy="776288"/>
        </p:xfrm>
        <a:graphic>
          <a:graphicData uri="http://schemas.openxmlformats.org/presentationml/2006/ole">
            <mc:AlternateContent xmlns:mc="http://schemas.openxmlformats.org/markup-compatibility/2006">
              <mc:Choice xmlns:v="urn:schemas-microsoft-com:vml" Requires="v">
                <p:oleObj spid="_x0000_s136329"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538" y="1524000"/>
                        <a:ext cx="3448050" cy="7762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26667"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0" name="Line 46"/>
          <p:cNvSpPr>
            <a:spLocks noChangeShapeType="1"/>
          </p:cNvSpPr>
          <p:nvPr/>
        </p:nvSpPr>
        <p:spPr bwMode="auto">
          <a:xfrm>
            <a:off x="6629400" y="2286000"/>
            <a:ext cx="83820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1" name="Rectangle 47"/>
          <p:cNvSpPr>
            <a:spLocks noChangeArrowheads="1"/>
          </p:cNvSpPr>
          <p:nvPr/>
        </p:nvSpPr>
        <p:spPr bwMode="auto">
          <a:xfrm>
            <a:off x="7010400" y="3200400"/>
            <a:ext cx="16764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400"/>
              <a:t>Slope = </a:t>
            </a:r>
            <a:r>
              <a:rPr lang="el-GR" sz="2400">
                <a:cs typeface="Arial" charset="0"/>
              </a:rPr>
              <a:t>β</a:t>
            </a:r>
            <a:r>
              <a:rPr lang="en-US" sz="2400" baseline="-25000">
                <a:cs typeface="Arial" charset="0"/>
              </a:rPr>
              <a:t>1</a:t>
            </a:r>
            <a:endParaRPr lang="el-GR" sz="2400" baseline="-25000">
              <a:cs typeface="Arial" charset="0"/>
            </a:endParaRPr>
          </a:p>
        </p:txBody>
      </p:sp>
      <p:sp>
        <p:nvSpPr>
          <p:cNvPr id="26672"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a:cs typeface="Arial" charset="0"/>
              </a:rPr>
              <a:t>β</a:t>
            </a:r>
            <a:r>
              <a:rPr lang="en-US" sz="2000" baseline="-25000" dirty="0">
                <a:cs typeface="Arial" charset="0"/>
              </a:rPr>
              <a:t>0</a:t>
            </a:r>
            <a:r>
              <a:rPr lang="en-US" sz="2000" dirty="0"/>
              <a:t>  </a:t>
            </a:r>
          </a:p>
        </p:txBody>
      </p:sp>
      <p:sp>
        <p:nvSpPr>
          <p:cNvPr id="26673" name="Text Box 49"/>
          <p:cNvSpPr txBox="1">
            <a:spLocks noChangeArrowheads="1"/>
          </p:cNvSpPr>
          <p:nvPr/>
        </p:nvSpPr>
        <p:spPr bwMode="auto">
          <a:xfrm>
            <a:off x="4267200" y="3124200"/>
            <a:ext cx="533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a:cs typeface="Arial" charset="0"/>
              </a:rPr>
              <a:t>ε</a:t>
            </a:r>
            <a:r>
              <a:rPr lang="en-US" sz="3200" baseline="-25000">
                <a:cs typeface="Arial" charset="0"/>
              </a:rPr>
              <a:t>i</a:t>
            </a:r>
            <a:endParaRPr lang="el-GR" sz="3200" baseline="-25000">
              <a:cs typeface="Arial" charset="0"/>
            </a:endParaRPr>
          </a:p>
        </p:txBody>
      </p:sp>
      <p:sp>
        <p:nvSpPr>
          <p:cNvPr id="50" name="Rectangle 47"/>
          <p:cNvSpPr>
            <a:spLocks noChangeArrowheads="1"/>
          </p:cNvSpPr>
          <p:nvPr/>
        </p:nvSpPr>
        <p:spPr bwMode="auto">
          <a:xfrm>
            <a:off x="5970588" y="43561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x-none" sz="2400" dirty="0" smtClean="0"/>
              <a:t>Regression Line</a:t>
            </a:r>
            <a:endParaRPr lang="el-GR" sz="2400" baseline="-25000" dirty="0">
              <a:cs typeface="Arial" charset="0"/>
            </a:endParaRPr>
          </a:p>
        </p:txBody>
      </p:sp>
      <p:sp>
        <p:nvSpPr>
          <p:cNvPr id="51" name="Line 3"/>
          <p:cNvSpPr>
            <a:spLocks noChangeShapeType="1"/>
          </p:cNvSpPr>
          <p:nvPr/>
        </p:nvSpPr>
        <p:spPr bwMode="auto">
          <a:xfrm flipH="1" flipV="1">
            <a:off x="5400674" y="3786188"/>
            <a:ext cx="569913" cy="728662"/>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2" name="Rectangle 51"/>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40545517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Estimated Regression </a:t>
            </a:r>
            <a:r>
              <a:rPr lang="en-US" dirty="0"/>
              <a:t>M</a:t>
            </a:r>
            <a:r>
              <a:rPr lang="en-US" dirty="0" smtClean="0"/>
              <a:t>odel</a:t>
            </a:r>
            <a:endParaRPr lang="en-US" dirty="0"/>
          </a:p>
        </p:txBody>
      </p:sp>
      <p:sp>
        <p:nvSpPr>
          <p:cNvPr id="26631" name="Line 7"/>
          <p:cNvSpPr>
            <a:spLocks noChangeShapeType="1"/>
          </p:cNvSpPr>
          <p:nvPr/>
        </p:nvSpPr>
        <p:spPr bwMode="auto">
          <a:xfrm flipV="1">
            <a:off x="2383104" y="4133849"/>
            <a:ext cx="6314809" cy="161926"/>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468313" y="4073912"/>
            <a:ext cx="18288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smtClean="0"/>
              <a:t>Estimated Intercept </a:t>
            </a:r>
            <a:r>
              <a:rPr lang="en-US" sz="2000" dirty="0"/>
              <a:t>=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0" name="Line 38"/>
          <p:cNvSpPr>
            <a:spLocks noChangeShapeType="1"/>
          </p:cNvSpPr>
          <p:nvPr/>
        </p:nvSpPr>
        <p:spPr bwMode="auto">
          <a:xfrm>
            <a:off x="8382001" y="4100512"/>
            <a:ext cx="0" cy="326061"/>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126163" y="4671063"/>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704013" y="4192588"/>
            <a:ext cx="1676400" cy="219075"/>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4" name="Object 2"/>
          <p:cNvGraphicFramePr>
            <a:graphicFrameLocks noChangeAspect="1"/>
          </p:cNvGraphicFramePr>
          <p:nvPr>
            <p:extLst>
              <p:ext uri="{D42A27DB-BD31-4B8C-83A1-F6EECF244321}">
                <p14:modId xmlns:p14="http://schemas.microsoft.com/office/powerpoint/2010/main" val="487247350"/>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7353"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5" name="Rectangle 47"/>
          <p:cNvSpPr>
            <a:spLocks noChangeArrowheads="1"/>
          </p:cNvSpPr>
          <p:nvPr/>
        </p:nvSpPr>
        <p:spPr bwMode="auto">
          <a:xfrm>
            <a:off x="2918472" y="4800600"/>
            <a:ext cx="283210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a:t>
            </a:r>
            <a:r>
              <a:rPr lang="x-none" sz="2400" dirty="0" smtClean="0"/>
              <a:t/>
            </a:r>
            <a:br>
              <a:rPr lang="x-none" sz="2400" dirty="0" smtClean="0"/>
            </a:br>
            <a:r>
              <a:rPr lang="x-none" sz="2400" dirty="0" smtClean="0"/>
              <a:t>Regression Line</a:t>
            </a:r>
            <a:endParaRPr lang="el-GR" sz="2400" baseline="-25000" dirty="0">
              <a:cs typeface="Arial" charset="0"/>
            </a:endParaRPr>
          </a:p>
        </p:txBody>
      </p:sp>
      <p:sp>
        <p:nvSpPr>
          <p:cNvPr id="46" name="Line 3"/>
          <p:cNvSpPr>
            <a:spLocks noChangeShapeType="1"/>
          </p:cNvSpPr>
          <p:nvPr/>
        </p:nvSpPr>
        <p:spPr bwMode="auto">
          <a:xfrm flipV="1">
            <a:off x="4114801" y="4295774"/>
            <a:ext cx="396874" cy="604838"/>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1720905547"/>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Better Estimate</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graphicFrame>
        <p:nvGraphicFramePr>
          <p:cNvPr id="70" name="Object 2"/>
          <p:cNvGraphicFramePr>
            <a:graphicFrameLocks noChangeAspect="1"/>
          </p:cNvGraphicFramePr>
          <p:nvPr>
            <p:extLst>
              <p:ext uri="{D42A27DB-BD31-4B8C-83A1-F6EECF244321}">
                <p14:modId xmlns:p14="http://schemas.microsoft.com/office/powerpoint/2010/main" val="1140047982"/>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8377"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Tree>
    <p:extLst>
      <p:ext uri="{BB962C8B-B14F-4D97-AF65-F5344CB8AC3E}">
        <p14:creationId xmlns:p14="http://schemas.microsoft.com/office/powerpoint/2010/main" val="7716640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Six Steps for </a:t>
            </a:r>
            <a:r>
              <a:rPr lang="en-US" dirty="0"/>
              <a:t>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a:t>
            </a:r>
            <a:endParaRPr lang="en-US" dirty="0" smtClean="0">
              <a:sym typeface="Symbol" charset="0"/>
            </a:endParaRPr>
          </a:p>
          <a:p>
            <a:pPr marL="0" indent="0">
              <a:buNone/>
            </a:pPr>
            <a:endParaRPr lang="en-US" dirty="0"/>
          </a:p>
        </p:txBody>
      </p:sp>
    </p:spTree>
    <p:extLst>
      <p:ext uri="{BB962C8B-B14F-4D97-AF65-F5344CB8AC3E}">
        <p14:creationId xmlns:p14="http://schemas.microsoft.com/office/powerpoint/2010/main" val="1873966302"/>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8" name="Rectangle 4"/>
          <p:cNvSpPr>
            <a:spLocks noGrp="1" noChangeArrowheads="1"/>
          </p:cNvSpPr>
          <p:nvPr>
            <p:ph type="title"/>
          </p:nvPr>
        </p:nvSpPr>
        <p:spPr/>
        <p:txBody>
          <a:bodyPr/>
          <a:lstStyle/>
          <a:p>
            <a:r>
              <a:rPr lang="en-US" dirty="0" smtClean="0"/>
              <a:t>Estimated Regression Model</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 name="Rectangle 35"/>
          <p:cNvSpPr>
            <a:spLocks noChangeArrowheads="1"/>
          </p:cNvSpPr>
          <p:nvPr/>
        </p:nvSpPr>
        <p:spPr bwMode="auto">
          <a:xfrm>
            <a:off x="241300" y="2489200"/>
            <a:ext cx="20574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a:t>
            </a:r>
            <a:r>
              <a:rPr lang="en-US" sz="2000" dirty="0" smtClean="0"/>
              <a:t>y </a:t>
            </a:r>
            <a:r>
              <a:rPr lang="en-US" sz="2000" dirty="0"/>
              <a:t>for x</a:t>
            </a:r>
            <a:r>
              <a:rPr lang="en-US" sz="2000" baseline="-25000" dirty="0"/>
              <a:t>i</a:t>
            </a:r>
            <a:endParaRPr lang="en-US" sz="2400" b="1" baseline="-25000" dirty="0"/>
          </a:p>
        </p:txBody>
      </p:sp>
      <p:sp>
        <p:nvSpPr>
          <p:cNvPr id="62"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a:t>
            </a:r>
            <a:br>
              <a:rPr lang="en-US" sz="2000" dirty="0"/>
            </a:br>
            <a:r>
              <a:rPr lang="en-US" sz="2000" dirty="0" smtClean="0"/>
              <a:t> </a:t>
            </a:r>
            <a:r>
              <a:rPr lang="en-US" sz="2000" dirty="0"/>
              <a:t>for x</a:t>
            </a:r>
            <a:r>
              <a:rPr lang="en-US" sz="2000" baseline="-25000" dirty="0"/>
              <a:t>i</a:t>
            </a:r>
            <a:r>
              <a:rPr lang="en-US" sz="2000" dirty="0"/>
              <a:t> </a:t>
            </a:r>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sp>
        <p:nvSpPr>
          <p:cNvPr id="69"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graphicFrame>
        <p:nvGraphicFramePr>
          <p:cNvPr id="70" name="Object 2"/>
          <p:cNvGraphicFramePr>
            <a:graphicFrameLocks noChangeAspect="1"/>
          </p:cNvGraphicFramePr>
          <p:nvPr>
            <p:extLst>
              <p:ext uri="{D42A27DB-BD31-4B8C-83A1-F6EECF244321}">
                <p14:modId xmlns:p14="http://schemas.microsoft.com/office/powerpoint/2010/main" val="401086769"/>
              </p:ext>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139533"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1" name="Rectangle 13"/>
          <p:cNvSpPr>
            <a:spLocks noChangeArrowheads="1"/>
          </p:cNvSpPr>
          <p:nvPr/>
        </p:nvSpPr>
        <p:spPr bwMode="auto">
          <a:xfrm>
            <a:off x="2268538" y="6038850"/>
            <a:ext cx="6781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solidFill>
                  <a:schemeClr val="folHlink"/>
                </a:solidFill>
              </a:rPr>
              <a:t>The individual random error terms  </a:t>
            </a:r>
            <a:r>
              <a:rPr lang="en-US" sz="2000" dirty="0" err="1">
                <a:solidFill>
                  <a:schemeClr val="folHlink"/>
                </a:solidFill>
              </a:rPr>
              <a:t>e</a:t>
            </a:r>
            <a:r>
              <a:rPr lang="en-US" sz="2000" baseline="-25000" dirty="0" err="1">
                <a:solidFill>
                  <a:schemeClr val="folHlink"/>
                </a:solidFill>
              </a:rPr>
              <a:t>i</a:t>
            </a:r>
            <a:r>
              <a:rPr lang="en-US" sz="2000" dirty="0">
                <a:solidFill>
                  <a:schemeClr val="folHlink"/>
                </a:solidFill>
              </a:rPr>
              <a:t>  have a mean of zero</a:t>
            </a:r>
          </a:p>
        </p:txBody>
      </p:sp>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78" name="Freeform 40"/>
          <p:cNvSpPr>
            <a:spLocks/>
          </p:cNvSpPr>
          <p:nvPr/>
        </p:nvSpPr>
        <p:spPr bwMode="auto">
          <a:xfrm>
            <a:off x="2281238" y="39687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 name="Freeform 40"/>
          <p:cNvSpPr>
            <a:spLocks/>
          </p:cNvSpPr>
          <p:nvPr/>
        </p:nvSpPr>
        <p:spPr bwMode="auto">
          <a:xfrm>
            <a:off x="2281238" y="26606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8"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9"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639527053"/>
              </p:ext>
            </p:extLst>
          </p:nvPr>
        </p:nvGraphicFramePr>
        <p:xfrm>
          <a:off x="677863" y="3790950"/>
          <a:ext cx="401637" cy="504825"/>
        </p:xfrm>
        <a:graphic>
          <a:graphicData uri="http://schemas.openxmlformats.org/presentationml/2006/ole">
            <mc:AlternateContent xmlns:mc="http://schemas.openxmlformats.org/markup-compatibility/2006">
              <mc:Choice xmlns:v="urn:schemas-microsoft-com:vml" Requires="v">
                <p:oleObj spid="_x0000_s139534" name="Equation" r:id="rId6" imgW="152400" imgH="215900" progId="Equation.3">
                  <p:embed/>
                </p:oleObj>
              </mc:Choice>
              <mc:Fallback>
                <p:oleObj name="Equation" r:id="rId6" imgW="152400" imgH="215900" progId="Equation.3">
                  <p:embed/>
                  <p:pic>
                    <p:nvPicPr>
                      <p:cNvPr id="0" name=""/>
                      <p:cNvPicPr/>
                      <p:nvPr/>
                    </p:nvPicPr>
                    <p:blipFill>
                      <a:blip r:embed="rId7"/>
                      <a:stretch>
                        <a:fillRect/>
                      </a:stretch>
                    </p:blipFill>
                    <p:spPr>
                      <a:xfrm>
                        <a:off x="677863" y="3790950"/>
                        <a:ext cx="401637" cy="504825"/>
                      </a:xfrm>
                      <a:prstGeom prst="rect">
                        <a:avLst/>
                      </a:prstGeom>
                    </p:spPr>
                  </p:pic>
                </p:oleObj>
              </mc:Fallback>
            </mc:AlternateContent>
          </a:graphicData>
        </a:graphic>
      </p:graphicFrame>
      <p:sp>
        <p:nvSpPr>
          <p:cNvPr id="55"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6"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Tree>
    <p:extLst>
      <p:ext uri="{BB962C8B-B14F-4D97-AF65-F5344CB8AC3E}">
        <p14:creationId xmlns:p14="http://schemas.microsoft.com/office/powerpoint/2010/main" val="158400512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57" name="Object 4"/>
          <p:cNvGraphicFramePr>
            <a:graphicFrameLocks noChangeAspect="1"/>
          </p:cNvGraphicFramePr>
          <p:nvPr>
            <p:extLst>
              <p:ext uri="{D42A27DB-BD31-4B8C-83A1-F6EECF244321}">
                <p14:modId xmlns:p14="http://schemas.microsoft.com/office/powerpoint/2010/main" val="2779867461"/>
              </p:ext>
            </p:extLst>
          </p:nvPr>
        </p:nvGraphicFramePr>
        <p:xfrm>
          <a:off x="5167313" y="1153318"/>
          <a:ext cx="1016000" cy="823913"/>
        </p:xfrm>
        <a:graphic>
          <a:graphicData uri="http://schemas.openxmlformats.org/presentationml/2006/ole">
            <mc:AlternateContent xmlns:mc="http://schemas.openxmlformats.org/markup-compatibility/2006">
              <mc:Choice xmlns:v="urn:schemas-microsoft-com:vml" Requires="v">
                <p:oleObj spid="_x0000_s140425" name="Equation" r:id="rId3" imgW="342900" imgH="279400" progId="Equation.3">
                  <p:embed/>
                </p:oleObj>
              </mc:Choice>
              <mc:Fallback>
                <p:oleObj name="Equation" r:id="rId3" imgW="342900" imgH="279400" progId="Equation.3">
                  <p:embed/>
                  <p:pic>
                    <p:nvPicPr>
                      <p:cNvPr id="0" name=""/>
                      <p:cNvPicPr>
                        <a:picLocks noChangeAspect="1" noChangeArrowheads="1"/>
                      </p:cNvPicPr>
                      <p:nvPr/>
                    </p:nvPicPr>
                    <p:blipFill>
                      <a:blip r:embed="rId4"/>
                      <a:srcRect/>
                      <a:stretch>
                        <a:fillRect/>
                      </a:stretch>
                    </p:blipFill>
                    <p:spPr bwMode="auto">
                      <a:xfrm>
                        <a:off x="5167313" y="1153318"/>
                        <a:ext cx="1016000" cy="8239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58897363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3" name="Object 4"/>
          <p:cNvGraphicFramePr>
            <a:graphicFrameLocks noChangeAspect="1"/>
          </p:cNvGraphicFramePr>
          <p:nvPr>
            <p:extLst>
              <p:ext uri="{D42A27DB-BD31-4B8C-83A1-F6EECF244321}">
                <p14:modId xmlns:p14="http://schemas.microsoft.com/office/powerpoint/2010/main" val="4184386854"/>
              </p:ext>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141449"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4"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45"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Value </a:t>
            </a:r>
            <a:br>
              <a:rPr lang="en-US" sz="2000" dirty="0"/>
            </a:br>
            <a:r>
              <a:rPr lang="en-US" sz="2000" dirty="0" smtClean="0"/>
              <a:t> </a:t>
            </a:r>
            <a:r>
              <a:rPr lang="en-US" sz="2000" dirty="0"/>
              <a:t>for x</a:t>
            </a:r>
            <a:r>
              <a:rPr lang="en-US" sz="2000" baseline="-25000" dirty="0"/>
              <a:t>i</a:t>
            </a:r>
            <a:r>
              <a:rPr lang="en-US" sz="2000" dirty="0"/>
              <a:t> </a:t>
            </a:r>
          </a:p>
        </p:txBody>
      </p:sp>
      <p:sp>
        <p:nvSpPr>
          <p:cNvPr id="4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244018295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43" name="Object 4"/>
          <p:cNvGraphicFramePr>
            <a:graphicFrameLocks noChangeAspect="1"/>
          </p:cNvGraphicFramePr>
          <p:nvPr>
            <p:extLst>
              <p:ext uri="{D42A27DB-BD31-4B8C-83A1-F6EECF244321}">
                <p14:modId xmlns:p14="http://schemas.microsoft.com/office/powerpoint/2010/main" val="1329514949"/>
              </p:ext>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142607"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48" name="Object 4"/>
          <p:cNvGraphicFramePr>
            <a:graphicFrameLocks noChangeAspect="1"/>
          </p:cNvGraphicFramePr>
          <p:nvPr>
            <p:extLst>
              <p:ext uri="{D42A27DB-BD31-4B8C-83A1-F6EECF244321}">
                <p14:modId xmlns:p14="http://schemas.microsoft.com/office/powerpoint/2010/main" val="1540048163"/>
              </p:ext>
            </p:extLst>
          </p:nvPr>
        </p:nvGraphicFramePr>
        <p:xfrm>
          <a:off x="2416175" y="2632075"/>
          <a:ext cx="4662488" cy="1684338"/>
        </p:xfrm>
        <a:graphic>
          <a:graphicData uri="http://schemas.openxmlformats.org/presentationml/2006/ole">
            <mc:AlternateContent xmlns:mc="http://schemas.openxmlformats.org/markup-compatibility/2006">
              <mc:Choice xmlns:v="urn:schemas-microsoft-com:vml" Requires="v">
                <p:oleObj spid="_x0000_s142608" name="Equation" r:id="rId6" imgW="1574800" imgH="571500" progId="Equation.3">
                  <p:embed/>
                </p:oleObj>
              </mc:Choice>
              <mc:Fallback>
                <p:oleObj name="Equation" r:id="rId6" imgW="1574800" imgH="571500" progId="Equation.3">
                  <p:embed/>
                  <p:pic>
                    <p:nvPicPr>
                      <p:cNvPr id="0" name=""/>
                      <p:cNvPicPr>
                        <a:picLocks noChangeAspect="1" noChangeArrowheads="1"/>
                      </p:cNvPicPr>
                      <p:nvPr/>
                    </p:nvPicPr>
                    <p:blipFill>
                      <a:blip r:embed="rId7"/>
                      <a:srcRect/>
                      <a:stretch>
                        <a:fillRect/>
                      </a:stretch>
                    </p:blipFill>
                    <p:spPr bwMode="auto">
                      <a:xfrm>
                        <a:off x="2416175" y="2632075"/>
                        <a:ext cx="4662488" cy="168433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 name="Rectangle 5"/>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6940670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954132" y="310162"/>
            <a:ext cx="7758068" cy="990107"/>
          </a:xfrm>
        </p:spPr>
        <p:txBody>
          <a:bodyPr/>
          <a:lstStyle/>
          <a:p>
            <a:r>
              <a:rPr lang="en-US" dirty="0" smtClean="0"/>
              <a:t>Least Squares Regression Properties</a:t>
            </a:r>
            <a:endParaRPr lang="en-US" dirty="0"/>
          </a:p>
        </p:txBody>
      </p:sp>
      <p:sp>
        <p:nvSpPr>
          <p:cNvPr id="400387" name="Rectangle 3"/>
          <p:cNvSpPr>
            <a:spLocks noGrp="1" noChangeArrowheads="1"/>
          </p:cNvSpPr>
          <p:nvPr>
            <p:ph idx="1"/>
          </p:nvPr>
        </p:nvSpPr>
        <p:spPr/>
        <p:txBody>
          <a:bodyPr/>
          <a:lstStyle/>
          <a:p>
            <a:pPr marL="0" indent="0">
              <a:buNone/>
            </a:pPr>
            <a:r>
              <a:rPr lang="en-US" dirty="0" smtClean="0"/>
              <a:t>The sum of the residuals from the least squares regression line is 0.</a:t>
            </a:r>
          </a:p>
          <a:p>
            <a:pPr marL="0" indent="0">
              <a:buNone/>
            </a:pPr>
            <a:r>
              <a:rPr lang="en-US" dirty="0" smtClean="0"/>
              <a:t>The sum of the squared residuals is a minimum.</a:t>
            </a:r>
          </a:p>
          <a:p>
            <a:pPr marL="0" indent="0">
              <a:buNone/>
            </a:pPr>
            <a:r>
              <a:rPr lang="en-US" dirty="0" smtClean="0"/>
              <a:t>The simple regression line always passes through the mean of the y variable and the mean of the x variable.</a:t>
            </a:r>
          </a:p>
          <a:p>
            <a:pPr marL="0" indent="0">
              <a:buNone/>
            </a:pPr>
            <a:r>
              <a:rPr lang="en-US" dirty="0" smtClean="0"/>
              <a:t>The least squares coefficients are unbiased estimates of </a:t>
            </a:r>
            <a:r>
              <a:rPr lang="en-US" dirty="0" smtClean="0">
                <a:sym typeface="Symbol" charset="0"/>
              </a:rPr>
              <a:t></a:t>
            </a:r>
            <a:r>
              <a:rPr lang="en-US" baseline="-25000" dirty="0" smtClean="0">
                <a:sym typeface="Symbol" charset="0"/>
              </a:rPr>
              <a:t>0</a:t>
            </a:r>
            <a:r>
              <a:rPr lang="en-US" dirty="0" smtClean="0">
                <a:sym typeface="Symbol" charset="0"/>
              </a:rPr>
              <a:t> and </a:t>
            </a:r>
            <a:r>
              <a:rPr lang="en-US" baseline="-25000" dirty="0" smtClean="0">
                <a:sym typeface="Symbol" charset="0"/>
              </a:rPr>
              <a:t>1</a:t>
            </a:r>
            <a:r>
              <a:rPr lang="en-US" dirty="0" smtClean="0">
                <a:sym typeface="Symbol" charset="0"/>
              </a:rPr>
              <a:t>.</a:t>
            </a:r>
            <a:endParaRPr lang="en-US" dirty="0"/>
          </a:p>
        </p:txBody>
      </p:sp>
      <p:sp>
        <p:nvSpPr>
          <p:cNvPr id="2" name="Rectangle 1"/>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29148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t>Linear Regression </a:t>
            </a:r>
            <a:r>
              <a:rPr lang="en-US" dirty="0"/>
              <a:t>Assumptions</a:t>
            </a:r>
          </a:p>
        </p:txBody>
      </p:sp>
      <p:sp>
        <p:nvSpPr>
          <p:cNvPr id="25603" name="Rectangle 3"/>
          <p:cNvSpPr>
            <a:spLocks noGrp="1" noChangeArrowheads="1"/>
          </p:cNvSpPr>
          <p:nvPr>
            <p:ph idx="1"/>
          </p:nvPr>
        </p:nvSpPr>
        <p:spPr>
          <a:xfrm>
            <a:off x="1128943" y="1707453"/>
            <a:ext cx="7048804" cy="4379976"/>
          </a:xfrm>
        </p:spPr>
        <p:txBody>
          <a:bodyPr/>
          <a:lstStyle/>
          <a:p>
            <a:pPr marL="0" indent="0" defTabSz="852488">
              <a:lnSpc>
                <a:spcPct val="90000"/>
              </a:lnSpc>
              <a:spcBef>
                <a:spcPct val="40000"/>
              </a:spcBef>
              <a:buNone/>
            </a:pPr>
            <a:r>
              <a:rPr lang="en-US" dirty="0"/>
              <a:t>Error values (</a:t>
            </a:r>
            <a:r>
              <a:rPr lang="el-GR" dirty="0"/>
              <a:t>ε</a:t>
            </a:r>
            <a:r>
              <a:rPr lang="en-US" dirty="0"/>
              <a:t>) are statistically independent</a:t>
            </a:r>
          </a:p>
          <a:p>
            <a:pPr marL="0" indent="0" defTabSz="852488">
              <a:lnSpc>
                <a:spcPct val="90000"/>
              </a:lnSpc>
              <a:spcBef>
                <a:spcPct val="40000"/>
              </a:spcBef>
              <a:buNone/>
            </a:pPr>
            <a:r>
              <a:rPr lang="en-US" dirty="0"/>
              <a:t>Error values are normally distributed </a:t>
            </a:r>
            <a:r>
              <a:rPr lang="en-US" dirty="0" smtClean="0"/>
              <a:t/>
            </a:r>
            <a:br>
              <a:rPr lang="en-US" dirty="0" smtClean="0"/>
            </a:br>
            <a:r>
              <a:rPr lang="en-US" dirty="0" smtClean="0"/>
              <a:t>for </a:t>
            </a:r>
            <a:r>
              <a:rPr lang="en-US" dirty="0"/>
              <a:t>any given value of  x</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is </a:t>
            </a:r>
            <a:r>
              <a:rPr lang="en-US" dirty="0"/>
              <a:t>normal</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has </a:t>
            </a:r>
            <a:r>
              <a:rPr lang="en-US" dirty="0"/>
              <a:t>constant variance</a:t>
            </a:r>
          </a:p>
          <a:p>
            <a:pPr marL="0" indent="0" defTabSz="852488">
              <a:lnSpc>
                <a:spcPct val="90000"/>
              </a:lnSpc>
              <a:spcBef>
                <a:spcPct val="40000"/>
              </a:spcBef>
              <a:buNone/>
            </a:pPr>
            <a:r>
              <a:rPr lang="en-US" dirty="0"/>
              <a:t>The underlying relationship between the x variable and the y variable is linear</a:t>
            </a:r>
          </a:p>
        </p:txBody>
      </p:sp>
      <p:sp>
        <p:nvSpPr>
          <p:cNvPr id="4" name="Rectangle 3"/>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425247020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066800" y="1828800"/>
            <a:ext cx="7226300" cy="1371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p>
        </p:txBody>
      </p:sp>
      <p:sp>
        <p:nvSpPr>
          <p:cNvPr id="32771" name="Rectangle 3"/>
          <p:cNvSpPr>
            <a:spLocks noGrp="1" noChangeArrowheads="1"/>
          </p:cNvSpPr>
          <p:nvPr>
            <p:ph type="title"/>
          </p:nvPr>
        </p:nvSpPr>
        <p:spPr/>
        <p:txBody>
          <a:bodyPr/>
          <a:lstStyle/>
          <a:p>
            <a:pPr defTabSz="852488"/>
            <a:r>
              <a:rPr lang="en-US" sz="4000"/>
              <a:t>Simple Linear Regression Example</a:t>
            </a:r>
          </a:p>
        </p:txBody>
      </p:sp>
      <p:sp>
        <p:nvSpPr>
          <p:cNvPr id="32772" name="Rectangle 4"/>
          <p:cNvSpPr>
            <a:spLocks noGrp="1" noChangeArrowheads="1"/>
          </p:cNvSpPr>
          <p:nvPr>
            <p:ph idx="1"/>
          </p:nvPr>
        </p:nvSpPr>
        <p:spPr/>
        <p:txBody>
          <a:bodyPr/>
          <a:lstStyle/>
          <a:p>
            <a:pPr marL="0" indent="0" defTabSz="852488">
              <a:buNone/>
            </a:pPr>
            <a:r>
              <a:rPr lang="en-US" dirty="0">
                <a:solidFill>
                  <a:schemeClr val="bg1"/>
                </a:solidFill>
              </a:rPr>
              <a:t>A real estate agent wishes to examine the relationship between the selling price of a home and its size (measured in square feet)</a:t>
            </a:r>
          </a:p>
          <a:p>
            <a:pPr marL="320675" indent="-320675" defTabSz="852488"/>
            <a:endParaRPr lang="en-US" sz="1600" dirty="0"/>
          </a:p>
          <a:p>
            <a:pPr marL="320675" indent="-320675" defTabSz="852488"/>
            <a:r>
              <a:rPr lang="en-US" dirty="0"/>
              <a:t>A random sample of 10 houses is selected</a:t>
            </a:r>
          </a:p>
          <a:p>
            <a:pPr marL="693738" lvl="1" indent="-268288" defTabSz="852488"/>
            <a:r>
              <a:rPr lang="en-US" sz="3200" dirty="0">
                <a:solidFill>
                  <a:schemeClr val="folHlink"/>
                </a:solidFill>
              </a:rPr>
              <a:t>Dependent variable (y) = house price in $1000s</a:t>
            </a:r>
          </a:p>
          <a:p>
            <a:pPr marL="693738" lvl="1" indent="-268288" defTabSz="852488"/>
            <a:r>
              <a:rPr lang="en-US" sz="3200" dirty="0">
                <a:solidFill>
                  <a:schemeClr val="folHlink"/>
                </a:solidFill>
              </a:rPr>
              <a:t>Independent variable (x) = square feet</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22442742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defTabSz="852488"/>
            <a:r>
              <a:rPr lang="en-US" sz="4000"/>
              <a:t>Sample Data for House Price Model</a:t>
            </a:r>
          </a:p>
        </p:txBody>
      </p:sp>
      <p:graphicFrame>
        <p:nvGraphicFramePr>
          <p:cNvPr id="33795" name="Group 3"/>
          <p:cNvGraphicFramePr>
            <a:graphicFrameLocks noGrp="1"/>
          </p:cNvGraphicFramePr>
          <p:nvPr>
            <p:extLst>
              <p:ext uri="{D42A27DB-BD31-4B8C-83A1-F6EECF244321}">
                <p14:modId xmlns:p14="http://schemas.microsoft.com/office/powerpoint/2010/main" val="616136341"/>
              </p:ext>
            </p:extLst>
          </p:nvPr>
        </p:nvGraphicFramePr>
        <p:xfrm>
          <a:off x="1524000" y="1600200"/>
          <a:ext cx="6096000" cy="4724400"/>
        </p:xfrm>
        <a:graphic>
          <a:graphicData uri="http://schemas.openxmlformats.org/drawingml/2006/table">
            <a:tbl>
              <a:tblPr firstRow="1">
                <a:tableStyleId>{5C22544A-7EE6-4342-B048-85BDC9FD1C3A}</a:tableStyleId>
              </a:tblPr>
              <a:tblGrid>
                <a:gridCol w="3149600"/>
                <a:gridCol w="2946400"/>
              </a:tblGrid>
              <a:tr h="609600">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House Price in $</a:t>
                      </a:r>
                      <a:r>
                        <a:rPr kumimoji="0" lang="en-US" sz="2100" u="none" strike="noStrike" cap="none" normalizeH="0" baseline="0" dirty="0" smtClean="0">
                          <a:ln>
                            <a:noFill/>
                          </a:ln>
                          <a:effectLst/>
                        </a:rPr>
                        <a:t>1000s (</a:t>
                      </a:r>
                      <a:r>
                        <a:rPr kumimoji="0" lang="en-US" sz="2100" u="none" strike="noStrike" cap="none" normalizeH="0" baseline="0" dirty="0">
                          <a:ln>
                            <a:noFill/>
                          </a:ln>
                          <a:effectLst/>
                        </a:rPr>
                        <a:t>y)</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Square Feet </a:t>
                      </a:r>
                      <a:r>
                        <a:rPr kumimoji="0" lang="en-US" sz="2100" u="none" strike="noStrike" cap="none" normalizeH="0" baseline="0" dirty="0" smtClean="0">
                          <a:ln>
                            <a:noFill/>
                          </a:ln>
                          <a:effectLst/>
                        </a:rPr>
                        <a:t>(</a:t>
                      </a:r>
                      <a:r>
                        <a:rPr kumimoji="0" lang="en-US" sz="2100" u="none" strike="noStrike" cap="none" normalizeH="0" baseline="0" dirty="0">
                          <a:ln>
                            <a:noFill/>
                          </a:ln>
                          <a:effectLst/>
                        </a:rPr>
                        <a:t>x)</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312</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1600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279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1700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308</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1875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199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1100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1550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405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2350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324</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1425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255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1700</a:t>
                      </a:r>
                      <a:endParaRPr kumimoji="0" lang="en-US" sz="2100" b="1"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347719367"/>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3629"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143630"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21276911"/>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4653"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144654"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000" dirty="0"/>
              <a:t>Intercept </a:t>
            </a:r>
          </a:p>
          <a:p>
            <a:pPr eaLnBrk="0" hangingPunct="0">
              <a:lnSpc>
                <a:spcPct val="40000"/>
              </a:lnSpc>
              <a:spcBef>
                <a:spcPct val="50000"/>
              </a:spcBef>
            </a:pPr>
            <a:r>
              <a:rPr lang="en-US" sz="2000" dirty="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552971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a:xfrm>
            <a:off x="1128943" y="1847153"/>
            <a:ext cx="7841186" cy="4379976"/>
          </a:xfrm>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a:t>
            </a:r>
            <a:r>
              <a:rPr lang="en-US" dirty="0" smtClean="0">
                <a:sym typeface="Symbol" charset="0"/>
              </a:rPr>
              <a:t>) (typically .05 or .01)</a:t>
            </a:r>
            <a:endParaRPr lang="en-US" dirty="0">
              <a:sym typeface="Symbol" charset="0"/>
            </a:endParaRPr>
          </a:p>
          <a:p>
            <a:pPr marL="0" indent="0">
              <a:buNone/>
            </a:pPr>
            <a:endParaRPr lang="en-US" dirty="0"/>
          </a:p>
        </p:txBody>
      </p:sp>
      <p:pic>
        <p:nvPicPr>
          <p:cNvPr id="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943" y="2298700"/>
            <a:ext cx="53340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Line 261"/>
          <p:cNvSpPr>
            <a:spLocks noChangeShapeType="1"/>
          </p:cNvSpPr>
          <p:nvPr/>
        </p:nvSpPr>
        <p:spPr bwMode="auto">
          <a:xfrm>
            <a:off x="3872143" y="2881312"/>
            <a:ext cx="0" cy="2895600"/>
          </a:xfrm>
          <a:prstGeom prst="line">
            <a:avLst/>
          </a:prstGeom>
          <a:noFill/>
          <a:ln w="38100">
            <a:solidFill>
              <a:srgbClr val="0511F9"/>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262"/>
          <p:cNvSpPr>
            <a:spLocks noChangeShapeType="1"/>
          </p:cNvSpPr>
          <p:nvPr/>
        </p:nvSpPr>
        <p:spPr bwMode="auto">
          <a:xfrm>
            <a:off x="3719743" y="2881312"/>
            <a:ext cx="0" cy="2895600"/>
          </a:xfrm>
          <a:prstGeom prst="line">
            <a:avLst/>
          </a:prstGeom>
          <a:noFill/>
          <a:ln w="38100">
            <a:solidFill>
              <a:srgbClr val="3399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Line 263"/>
          <p:cNvSpPr>
            <a:spLocks noChangeShapeType="1"/>
          </p:cNvSpPr>
          <p:nvPr/>
        </p:nvSpPr>
        <p:spPr bwMode="auto">
          <a:xfrm>
            <a:off x="4024543" y="2881312"/>
            <a:ext cx="0" cy="2895600"/>
          </a:xfrm>
          <a:prstGeom prst="line">
            <a:avLst/>
          </a:prstGeom>
          <a:noFill/>
          <a:ln w="38100">
            <a:solidFill>
              <a:srgbClr val="3399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Text Box 264"/>
          <p:cNvSpPr txBox="1">
            <a:spLocks noChangeArrowheads="1"/>
          </p:cNvSpPr>
          <p:nvPr/>
        </p:nvSpPr>
        <p:spPr bwMode="auto">
          <a:xfrm>
            <a:off x="3551468" y="2455862"/>
            <a:ext cx="658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kumimoji="0" lang="en-US" sz="1800"/>
              <a:t>95%</a:t>
            </a:r>
          </a:p>
        </p:txBody>
      </p:sp>
      <p:sp>
        <p:nvSpPr>
          <p:cNvPr id="11" name="Text Box 266"/>
          <p:cNvSpPr txBox="1">
            <a:spLocks noChangeArrowheads="1"/>
          </p:cNvSpPr>
          <p:nvPr/>
        </p:nvSpPr>
        <p:spPr bwMode="auto">
          <a:xfrm>
            <a:off x="2652943" y="2514600"/>
            <a:ext cx="728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kumimoji="0" lang="en-US" sz="1800"/>
              <a:t>2.5%</a:t>
            </a:r>
          </a:p>
        </p:txBody>
      </p:sp>
      <p:sp>
        <p:nvSpPr>
          <p:cNvPr id="12" name="Text Box 267"/>
          <p:cNvSpPr txBox="1">
            <a:spLocks noChangeArrowheads="1"/>
          </p:cNvSpPr>
          <p:nvPr/>
        </p:nvSpPr>
        <p:spPr bwMode="auto">
          <a:xfrm>
            <a:off x="4819881" y="2500312"/>
            <a:ext cx="7286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kumimoji="0" lang="en-US" sz="1800"/>
              <a:t>2.5%</a:t>
            </a:r>
          </a:p>
        </p:txBody>
      </p:sp>
    </p:spTree>
    <p:extLst>
      <p:ext uri="{BB962C8B-B14F-4D97-AF65-F5344CB8AC3E}">
        <p14:creationId xmlns:p14="http://schemas.microsoft.com/office/powerpoint/2010/main" val="257092242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145677"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extLst>
              <p:ext uri="{D42A27DB-BD31-4B8C-83A1-F6EECF244321}">
                <p14:modId xmlns:p14="http://schemas.microsoft.com/office/powerpoint/2010/main" val="1322173612"/>
              </p:ext>
            </p:extLst>
          </p:nvPr>
        </p:nvGraphicFramePr>
        <p:xfrm>
          <a:off x="2082800" y="5943600"/>
          <a:ext cx="5530850" cy="365125"/>
        </p:xfrm>
        <a:graphic>
          <a:graphicData uri="http://schemas.openxmlformats.org/presentationml/2006/ole">
            <mc:AlternateContent xmlns:mc="http://schemas.openxmlformats.org/markup-compatibility/2006">
              <mc:Choice xmlns:v="urn:schemas-microsoft-com:vml" Requires="v">
                <p:oleObj spid="_x0000_s145678" name="Equation" r:id="rId6" imgW="3086100" imgH="203200" progId="Equation.3">
                  <p:embed/>
                </p:oleObj>
              </mc:Choice>
              <mc:Fallback>
                <p:oleObj name="Equation" r:id="rId6" imgW="3086100" imgH="203200" progId="Equation.3">
                  <p:embed/>
                  <p:pic>
                    <p:nvPicPr>
                      <p:cNvPr id="0" name=""/>
                      <p:cNvPicPr>
                        <a:picLocks noChangeAspect="1" noChangeArrowheads="1"/>
                      </p:cNvPicPr>
                      <p:nvPr/>
                    </p:nvPicPr>
                    <p:blipFill>
                      <a:blip r:embed="rId7"/>
                      <a:srcRect/>
                      <a:stretch>
                        <a:fillRect/>
                      </a:stretch>
                    </p:blipFill>
                    <p:spPr bwMode="auto">
                      <a:xfrm>
                        <a:off x="2082800" y="5943600"/>
                        <a:ext cx="5530850"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r>
              <a:rPr lang="en-US" sz="2000" dirty="0"/>
              <a:t>Slope </a:t>
            </a:r>
          </a:p>
          <a:p>
            <a:pPr eaLnBrk="0" hangingPunct="0"/>
            <a:r>
              <a:rPr lang="en-US" sz="2000" dirty="0"/>
              <a:t>= 0.10977</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89237643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763961349"/>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1418688589"/>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6569"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798111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3338067280"/>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211656474"/>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7725"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92200" y="388938"/>
            <a:ext cx="75946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ext uri="{D42A27DB-BD31-4B8C-83A1-F6EECF244321}">
                <p14:modId xmlns:p14="http://schemas.microsoft.com/office/powerpoint/2010/main" val="3720241726"/>
              </p:ext>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147726"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9"/>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487211523"/>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ext uri="{D42A27DB-BD31-4B8C-83A1-F6EECF244321}">
                <p14:modId xmlns:p14="http://schemas.microsoft.com/office/powerpoint/2010/main" val="1486036630"/>
              </p:ext>
            </p:extLst>
          </p:nvPr>
        </p:nvGraphicFramePr>
        <p:xfrm>
          <a:off x="228600" y="1905000"/>
          <a:ext cx="2819400" cy="4373880"/>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ext uri="{D42A27DB-BD31-4B8C-83A1-F6EECF244321}">
                <p14:modId xmlns:p14="http://schemas.microsoft.com/office/powerpoint/2010/main" val="1820838902"/>
              </p:ext>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148749"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ext uri="{D42A27DB-BD31-4B8C-83A1-F6EECF244321}">
                <p14:modId xmlns:p14="http://schemas.microsoft.com/office/powerpoint/2010/main" val="2422533032"/>
              </p:ext>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148750"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7"/>
          <p:cNvSpPr>
            <a:spLocks noChangeArrowheads="1"/>
          </p:cNvSpPr>
          <p:nvPr/>
        </p:nvSpPr>
        <p:spPr bwMode="auto">
          <a:xfrm>
            <a:off x="1219200" y="5499662"/>
            <a:ext cx="7315200" cy="9842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900"/>
              <a:t>The predicted price for a house with 2000 square feet is 317.85($1,000s) = $317,850</a:t>
            </a:r>
          </a:p>
        </p:txBody>
      </p:sp>
      <p:sp>
        <p:nvSpPr>
          <p:cNvPr id="11" name="Rectangle 1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71054162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990600" y="228600"/>
            <a:ext cx="7793038" cy="1066800"/>
          </a:xfrm>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0000"/>
              </a:lnSpc>
            </a:pPr>
            <a:r>
              <a:rPr lang="en-US" dirty="0" smtClean="0"/>
              <a:t>Further Analysis: Test for significance</a:t>
            </a:r>
            <a:endParaRPr lang="en-US" dirty="0"/>
          </a:p>
        </p:txBody>
      </p:sp>
      <p:sp>
        <p:nvSpPr>
          <p:cNvPr id="54275" name="Rectangle 3"/>
          <p:cNvSpPr>
            <a:spLocks noGrp="1" noChangeArrowheads="1"/>
          </p:cNvSpPr>
          <p:nvPr>
            <p:ph type="body" idx="1"/>
          </p:nvPr>
        </p:nvSpPr>
        <p:spPr>
          <a:xfrm>
            <a:off x="1143000" y="1563688"/>
            <a:ext cx="7848600" cy="4913312"/>
          </a:xfrm>
        </p:spPr>
        <p:txBody>
          <a:bodyPr/>
          <a:lstStyle/>
          <a:p>
            <a:pPr marL="0" indent="0" defTabSz="852488">
              <a:lnSpc>
                <a:spcPct val="90000"/>
              </a:lnSpc>
              <a:buNone/>
            </a:pPr>
            <a:r>
              <a:rPr lang="en-US" dirty="0"/>
              <a:t>t test for a population slope</a:t>
            </a:r>
          </a:p>
          <a:p>
            <a:pPr marL="693738" lvl="1" indent="-268288" defTabSz="852488">
              <a:lnSpc>
                <a:spcPct val="90000"/>
              </a:lnSpc>
            </a:pPr>
            <a:r>
              <a:rPr lang="en-US" dirty="0"/>
              <a:t>Is there a linear relationship between x and y?</a:t>
            </a:r>
          </a:p>
          <a:p>
            <a:pPr marL="0" indent="0" defTabSz="852488">
              <a:lnSpc>
                <a:spcPct val="90000"/>
              </a:lnSpc>
              <a:buNone/>
            </a:pPr>
            <a:r>
              <a:rPr lang="en-US" dirty="0"/>
              <a:t>Null and alternative hypotheses</a:t>
            </a:r>
          </a:p>
          <a:p>
            <a:pPr marL="693738" lvl="1" indent="-268288" defTabSz="852488">
              <a:lnSpc>
                <a:spcPct val="90000"/>
              </a:lnSpc>
            </a:pPr>
            <a:r>
              <a:rPr lang="en-US" dirty="0"/>
              <a:t>H</a:t>
            </a:r>
            <a:r>
              <a:rPr lang="en-US" baseline="-25000" dirty="0"/>
              <a:t>0</a:t>
            </a:r>
            <a:r>
              <a:rPr lang="en-US" dirty="0"/>
              <a:t>:  </a:t>
            </a:r>
            <a:r>
              <a:rPr lang="el-GR" dirty="0">
                <a:cs typeface="Arial" charset="0"/>
              </a:rPr>
              <a:t>β</a:t>
            </a:r>
            <a:r>
              <a:rPr lang="en-US" baseline="-25000" dirty="0"/>
              <a:t>1</a:t>
            </a:r>
            <a:r>
              <a:rPr lang="en-US" dirty="0"/>
              <a:t> = 0	(no linear relationship)</a:t>
            </a:r>
          </a:p>
          <a:p>
            <a:pPr marL="693738" lvl="1" indent="-268288" defTabSz="852488">
              <a:lnSpc>
                <a:spcPct val="90000"/>
              </a:lnSpc>
            </a:pPr>
            <a:r>
              <a:rPr lang="en-US" dirty="0"/>
              <a:t>H</a:t>
            </a:r>
            <a:r>
              <a:rPr lang="en-US" baseline="-25000" dirty="0"/>
              <a:t>1</a:t>
            </a:r>
            <a:r>
              <a:rPr lang="en-US" dirty="0"/>
              <a:t>:  </a:t>
            </a:r>
            <a:r>
              <a:rPr lang="el-GR" dirty="0">
                <a:cs typeface="Arial" charset="0"/>
              </a:rPr>
              <a:t>β</a:t>
            </a:r>
            <a:r>
              <a:rPr lang="en-US" baseline="-25000" dirty="0"/>
              <a:t>1</a:t>
            </a:r>
            <a:r>
              <a:rPr lang="en-US" dirty="0"/>
              <a:t> </a:t>
            </a:r>
            <a:r>
              <a:rPr lang="en-US" dirty="0">
                <a:latin typeface="Symbol" charset="0"/>
              </a:rPr>
              <a:t> </a:t>
            </a:r>
            <a:r>
              <a:rPr lang="en-US" dirty="0"/>
              <a:t>0	(linear relationship does exist)</a:t>
            </a:r>
          </a:p>
          <a:p>
            <a:pPr marL="0" indent="0" defTabSz="852488">
              <a:lnSpc>
                <a:spcPct val="90000"/>
              </a:lnSpc>
              <a:buNone/>
            </a:pPr>
            <a:r>
              <a:rPr lang="en-US" dirty="0"/>
              <a:t>Test statistic</a:t>
            </a:r>
          </a:p>
          <a:p>
            <a:pPr marL="320675" indent="-320675" defTabSz="852488">
              <a:lnSpc>
                <a:spcPct val="90000"/>
              </a:lnSpc>
            </a:pPr>
            <a:endParaRPr lang="en-US" dirty="0"/>
          </a:p>
          <a:p>
            <a:pPr marL="693738" lvl="1" indent="-268288" defTabSz="852488">
              <a:lnSpc>
                <a:spcPct val="90000"/>
              </a:lnSpc>
            </a:pPr>
            <a:endParaRPr lang="en-US" dirty="0"/>
          </a:p>
          <a:p>
            <a:pPr marL="693738" lvl="1" indent="-268288" defTabSz="852488">
              <a:lnSpc>
                <a:spcPct val="90000"/>
              </a:lnSpc>
            </a:pPr>
            <a:endParaRPr lang="en-US" dirty="0"/>
          </a:p>
        </p:txBody>
      </p:sp>
      <p:graphicFrame>
        <p:nvGraphicFramePr>
          <p:cNvPr id="54276" name="Object 4"/>
          <p:cNvGraphicFramePr>
            <a:graphicFrameLocks noChangeAspect="1"/>
          </p:cNvGraphicFramePr>
          <p:nvPr>
            <p:extLst>
              <p:ext uri="{D42A27DB-BD31-4B8C-83A1-F6EECF244321}">
                <p14:modId xmlns:p14="http://schemas.microsoft.com/office/powerpoint/2010/main" val="2634998754"/>
              </p:ext>
            </p:extLst>
          </p:nvPr>
        </p:nvGraphicFramePr>
        <p:xfrm>
          <a:off x="3048000" y="4419600"/>
          <a:ext cx="1947863" cy="1296988"/>
        </p:xfrm>
        <a:graphic>
          <a:graphicData uri="http://schemas.openxmlformats.org/presentationml/2006/ole">
            <mc:AlternateContent xmlns:mc="http://schemas.openxmlformats.org/markup-compatibility/2006">
              <mc:Choice xmlns:v="urn:schemas-microsoft-com:vml" Requires="v">
                <p:oleObj spid="_x0000_s149775" name="Equation" r:id="rId4" imgW="685800" imgH="457200" progId="Equation.3">
                  <p:embed/>
                </p:oleObj>
              </mc:Choice>
              <mc:Fallback>
                <p:oleObj name="Equation" r:id="rId4" imgW="6858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419600"/>
                        <a:ext cx="1947863" cy="1296988"/>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54277" name="Object 5"/>
          <p:cNvGraphicFramePr>
            <a:graphicFrameLocks noChangeAspect="1"/>
          </p:cNvGraphicFramePr>
          <p:nvPr/>
        </p:nvGraphicFramePr>
        <p:xfrm>
          <a:off x="3200400" y="6019800"/>
          <a:ext cx="1676400" cy="419100"/>
        </p:xfrm>
        <a:graphic>
          <a:graphicData uri="http://schemas.openxmlformats.org/presentationml/2006/ole">
            <mc:AlternateContent xmlns:mc="http://schemas.openxmlformats.org/markup-compatibility/2006">
              <mc:Choice xmlns:v="urn:schemas-microsoft-com:vml" Requires="v">
                <p:oleObj spid="_x0000_s149776" name="Equation" r:id="rId6" imgW="711000" imgH="177480" progId="Equation.3">
                  <p:embed/>
                </p:oleObj>
              </mc:Choice>
              <mc:Fallback>
                <p:oleObj name="Equation" r:id="rId6" imgW="711000" imgH="177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6019800"/>
                        <a:ext cx="1676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4278" name="Rectangle 6"/>
          <p:cNvSpPr>
            <a:spLocks noChangeArrowheads="1"/>
          </p:cNvSpPr>
          <p:nvPr/>
        </p:nvSpPr>
        <p:spPr bwMode="auto">
          <a:xfrm>
            <a:off x="5638800" y="4343400"/>
            <a:ext cx="3352800" cy="204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solidFill>
                  <a:srgbClr val="000000"/>
                </a:solidFill>
              </a:rPr>
              <a:t>where:</a:t>
            </a:r>
          </a:p>
          <a:p>
            <a:pPr eaLnBrk="0" hangingPunct="0">
              <a:spcBef>
                <a:spcPct val="50000"/>
              </a:spcBef>
            </a:pPr>
            <a:r>
              <a:rPr lang="en-US">
                <a:solidFill>
                  <a:srgbClr val="000000"/>
                </a:solidFill>
              </a:rPr>
              <a:t> b</a:t>
            </a:r>
            <a:r>
              <a:rPr lang="en-US" baseline="-25000">
                <a:solidFill>
                  <a:srgbClr val="000000"/>
                </a:solidFill>
              </a:rPr>
              <a:t>1</a:t>
            </a:r>
            <a:r>
              <a:rPr lang="en-US">
                <a:solidFill>
                  <a:srgbClr val="000000"/>
                </a:solidFill>
              </a:rPr>
              <a:t> = Sample regression slope</a:t>
            </a:r>
          </a:p>
          <a:p>
            <a:pPr eaLnBrk="0" hangingPunct="0">
              <a:lnSpc>
                <a:spcPct val="30000"/>
              </a:lnSpc>
              <a:spcBef>
                <a:spcPct val="50000"/>
              </a:spcBef>
            </a:pPr>
            <a:r>
              <a:rPr lang="en-US">
                <a:solidFill>
                  <a:srgbClr val="000000"/>
                </a:solidFill>
              </a:rPr>
              <a:t>         coefficient</a:t>
            </a:r>
          </a:p>
          <a:p>
            <a:pPr eaLnBrk="0" hangingPunct="0">
              <a:spcBef>
                <a:spcPct val="50000"/>
              </a:spcBef>
            </a:pPr>
            <a:r>
              <a:rPr lang="en-US">
                <a:solidFill>
                  <a:srgbClr val="000000"/>
                </a:solidFill>
              </a:rPr>
              <a:t> </a:t>
            </a:r>
            <a:r>
              <a:rPr lang="el-GR">
                <a:solidFill>
                  <a:srgbClr val="000000"/>
                </a:solidFill>
                <a:cs typeface="Arial" charset="0"/>
                <a:sym typeface="Symbol" charset="0"/>
              </a:rPr>
              <a:t>β</a:t>
            </a:r>
            <a:r>
              <a:rPr lang="en-US" baseline="-25000">
                <a:solidFill>
                  <a:srgbClr val="000000"/>
                </a:solidFill>
                <a:sym typeface="Symbol" charset="0"/>
              </a:rPr>
              <a:t>1</a:t>
            </a:r>
            <a:r>
              <a:rPr lang="en-US">
                <a:solidFill>
                  <a:srgbClr val="000000"/>
                </a:solidFill>
              </a:rPr>
              <a:t> = Hypothesized slope</a:t>
            </a:r>
          </a:p>
          <a:p>
            <a:pPr eaLnBrk="0" hangingPunct="0">
              <a:spcBef>
                <a:spcPct val="50000"/>
              </a:spcBef>
            </a:pPr>
            <a:r>
              <a:rPr lang="en-US">
                <a:solidFill>
                  <a:srgbClr val="000000"/>
                </a:solidFill>
              </a:rPr>
              <a:t> s</a:t>
            </a:r>
            <a:r>
              <a:rPr lang="en-US" baseline="-25000">
                <a:solidFill>
                  <a:srgbClr val="000000"/>
                </a:solidFill>
              </a:rPr>
              <a:t>b1</a:t>
            </a:r>
            <a:r>
              <a:rPr lang="en-US">
                <a:solidFill>
                  <a:srgbClr val="000000"/>
                </a:solidFill>
              </a:rPr>
              <a:t> = Estimator of the standard</a:t>
            </a:r>
          </a:p>
          <a:p>
            <a:pPr eaLnBrk="0" hangingPunct="0">
              <a:lnSpc>
                <a:spcPct val="30000"/>
              </a:lnSpc>
              <a:spcBef>
                <a:spcPct val="50000"/>
              </a:spcBef>
            </a:pPr>
            <a:r>
              <a:rPr lang="en-US">
                <a:solidFill>
                  <a:srgbClr val="000000"/>
                </a:solidFill>
              </a:rPr>
              <a:t>          error of the slope</a:t>
            </a:r>
          </a:p>
        </p:txBody>
      </p:sp>
    </p:spTree>
    <p:extLst>
      <p:ext uri="{BB962C8B-B14F-4D97-AF65-F5344CB8AC3E}">
        <p14:creationId xmlns:p14="http://schemas.microsoft.com/office/powerpoint/2010/main" val="32255638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Tree>
    <p:extLst>
      <p:ext uri="{BB962C8B-B14F-4D97-AF65-F5344CB8AC3E}">
        <p14:creationId xmlns:p14="http://schemas.microsoft.com/office/powerpoint/2010/main" val="233436019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3420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a:t>
            </a:r>
            <a:r>
              <a:rPr lang="en-US" dirty="0"/>
              <a:t>Variation attributable to factors other than the relationship between x and y</a:t>
            </a:r>
          </a:p>
        </p:txBody>
      </p:sp>
    </p:spTree>
    <p:extLst>
      <p:ext uri="{BB962C8B-B14F-4D97-AF65-F5344CB8AC3E}">
        <p14:creationId xmlns:p14="http://schemas.microsoft.com/office/powerpoint/2010/main" val="383182768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204022"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dirty="0" smtClean="0"/>
              <a:t>Unexplained error in House Price Model (SSE)</a:t>
            </a:r>
            <a:endParaRPr lang="en-US" dirty="0"/>
          </a:p>
        </p:txBody>
      </p:sp>
      <p:sp>
        <p:nvSpPr>
          <p:cNvPr id="36869" name="Rectangle 5"/>
          <p:cNvSpPr>
            <a:spLocks noGrp="1" noChangeArrowheads="1"/>
          </p:cNvSpPr>
          <p:nvPr>
            <p:ph idx="1"/>
          </p:nvPr>
        </p:nvSpPr>
        <p:spPr>
          <a:xfrm>
            <a:off x="1128942" y="1847153"/>
            <a:ext cx="8015058" cy="4379976"/>
          </a:xfrm>
        </p:spPr>
        <p:txBody>
          <a:bodyPr/>
          <a:lstStyle/>
          <a:p>
            <a:pPr marL="0" indent="0">
              <a:buNone/>
            </a:pPr>
            <a:endParaRPr lang="en-US" dirty="0"/>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204023"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a14="http://schemas.microsoft.com/office/drawing/2010/main">
                            <a:solidFill>
                              <a:srgbClr val="FFD5D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31038" y="3381744"/>
            <a:ext cx="1719368" cy="101309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Unexplained variation makes R</a:t>
            </a:r>
            <a:r>
              <a:rPr lang="en-US" sz="2000" baseline="30000" dirty="0" smtClean="0"/>
              <a:t>2</a:t>
            </a:r>
            <a:r>
              <a:rPr lang="en-US" sz="2000" dirty="0" smtClean="0"/>
              <a:t> .581</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5915424" y="3413295"/>
            <a:ext cx="1060184"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cxnSp>
        <p:nvCxnSpPr>
          <p:cNvPr id="3" name="Straight Connector 2"/>
          <p:cNvCxnSpPr/>
          <p:nvPr/>
        </p:nvCxnSpPr>
        <p:spPr>
          <a:xfrm>
            <a:off x="5950216" y="304800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801415" y="3505200"/>
            <a:ext cx="0" cy="336550"/>
          </a:xfrm>
          <a:prstGeom prst="line">
            <a:avLst/>
          </a:prstGeom>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5775616" y="283539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4610054" y="338174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2"/>
          <p:cNvSpPr>
            <a:spLocks/>
          </p:cNvSpPr>
          <p:nvPr/>
        </p:nvSpPr>
        <p:spPr bwMode="auto">
          <a:xfrm>
            <a:off x="4801415" y="3982260"/>
            <a:ext cx="2174193"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Tree>
    <p:extLst>
      <p:ext uri="{BB962C8B-B14F-4D97-AF65-F5344CB8AC3E}">
        <p14:creationId xmlns:p14="http://schemas.microsoft.com/office/powerpoint/2010/main" val="15905007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839609"/>
            <a:ext cx="2970213"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Used to calculate Standard Error of regression</a:t>
            </a:r>
            <a:endParaRPr lang="en-US" dirty="0"/>
          </a:p>
        </p:txBody>
      </p:sp>
    </p:spTree>
    <p:extLst>
      <p:ext uri="{BB962C8B-B14F-4D97-AF65-F5344CB8AC3E}">
        <p14:creationId xmlns:p14="http://schemas.microsoft.com/office/powerpoint/2010/main" val="76180181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Standard Error of Estimate</a:t>
            </a:r>
          </a:p>
        </p:txBody>
      </p:sp>
      <p:sp>
        <p:nvSpPr>
          <p:cNvPr id="50179" name="Rectangle 3"/>
          <p:cNvSpPr>
            <a:spLocks noGrp="1" noChangeArrowheads="1"/>
          </p:cNvSpPr>
          <p:nvPr>
            <p:ph type="body" idx="1"/>
          </p:nvPr>
        </p:nvSpPr>
        <p:spPr>
          <a:xfrm>
            <a:off x="1301030" y="1676400"/>
            <a:ext cx="7614369" cy="1371600"/>
          </a:xfrm>
        </p:spPr>
        <p:txBody>
          <a:bodyPr/>
          <a:lstStyle/>
          <a:p>
            <a:pPr marL="0" indent="0">
              <a:buNone/>
            </a:pPr>
            <a:r>
              <a:rPr lang="en-US" dirty="0"/>
              <a:t>The standard deviation of the variation of observations around the regression line is estimated by</a:t>
            </a:r>
          </a:p>
        </p:txBody>
      </p:sp>
      <p:graphicFrame>
        <p:nvGraphicFramePr>
          <p:cNvPr id="50180" name="Object 4"/>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205161"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181" name="Object 5"/>
          <p:cNvGraphicFramePr>
            <a:graphicFrameLocks noChangeAspect="1"/>
          </p:cNvGraphicFramePr>
          <p:nvPr>
            <p:extLst>
              <p:ext uri="{D42A27DB-BD31-4B8C-83A1-F6EECF244321}">
                <p14:modId xmlns:p14="http://schemas.microsoft.com/office/powerpoint/2010/main" val="1413992927"/>
              </p:ext>
            </p:extLst>
          </p:nvPr>
        </p:nvGraphicFramePr>
        <p:xfrm>
          <a:off x="2679700" y="3200400"/>
          <a:ext cx="3251200" cy="1471613"/>
        </p:xfrm>
        <a:graphic>
          <a:graphicData uri="http://schemas.openxmlformats.org/presentationml/2006/ole">
            <mc:AlternateContent xmlns:mc="http://schemas.openxmlformats.org/markup-compatibility/2006">
              <mc:Choice xmlns:v="urn:schemas-microsoft-com:vml" Requires="v">
                <p:oleObj spid="_x0000_s205162" name="Equation" r:id="rId5" imgW="977760" imgH="444240" progId="Equation.3">
                  <p:embed/>
                </p:oleObj>
              </mc:Choice>
              <mc:Fallback>
                <p:oleObj name="Equation" r:id="rId5" imgW="9777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9700" y="3200400"/>
                        <a:ext cx="3251200" cy="14716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50182" name="Rectangle 6"/>
          <p:cNvSpPr>
            <a:spLocks noChangeArrowheads="1"/>
          </p:cNvSpPr>
          <p:nvPr/>
        </p:nvSpPr>
        <p:spPr bwMode="auto">
          <a:xfrm>
            <a:off x="1600200" y="4800600"/>
            <a:ext cx="70866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solidFill>
                  <a:srgbClr val="000000"/>
                </a:solidFill>
              </a:rPr>
              <a:t>Where</a:t>
            </a:r>
          </a:p>
          <a:p>
            <a:pPr eaLnBrk="0" hangingPunct="0"/>
            <a:r>
              <a:rPr lang="en-US" sz="2000" dirty="0">
                <a:solidFill>
                  <a:srgbClr val="000000"/>
                </a:solidFill>
              </a:rPr>
              <a:t>	SSE  = Sum of squares </a:t>
            </a:r>
            <a:r>
              <a:rPr lang="en-US" sz="2000" dirty="0" smtClean="0">
                <a:solidFill>
                  <a:srgbClr val="000000"/>
                </a:solidFill>
              </a:rPr>
              <a:t>error </a:t>
            </a:r>
            <a:endParaRPr lang="en-US" sz="2000" dirty="0">
              <a:solidFill>
                <a:srgbClr val="000000"/>
              </a:solidFill>
            </a:endParaRPr>
          </a:p>
          <a:p>
            <a:pPr eaLnBrk="0" hangingPunct="0"/>
            <a:r>
              <a:rPr lang="en-US" sz="2000" dirty="0">
                <a:solidFill>
                  <a:srgbClr val="000000"/>
                </a:solidFill>
              </a:rPr>
              <a:t>	      n = Sample size</a:t>
            </a:r>
          </a:p>
          <a:p>
            <a:pPr eaLnBrk="0" hangingPunct="0"/>
            <a:r>
              <a:rPr lang="en-US" sz="2000" dirty="0">
                <a:solidFill>
                  <a:srgbClr val="000000"/>
                </a:solidFill>
              </a:rPr>
              <a:t>   	      k = number of independent variables in the model</a:t>
            </a:r>
          </a:p>
        </p:txBody>
      </p:sp>
      <p:graphicFrame>
        <p:nvGraphicFramePr>
          <p:cNvPr id="7" name="Object 9"/>
          <p:cNvGraphicFramePr>
            <a:graphicFrameLocks noChangeAspect="1"/>
          </p:cNvGraphicFramePr>
          <p:nvPr>
            <p:extLst>
              <p:ext uri="{D42A27DB-BD31-4B8C-83A1-F6EECF244321}">
                <p14:modId xmlns:p14="http://schemas.microsoft.com/office/powerpoint/2010/main" val="1446389737"/>
              </p:ext>
            </p:extLst>
          </p:nvPr>
        </p:nvGraphicFramePr>
        <p:xfrm>
          <a:off x="5288612" y="5038911"/>
          <a:ext cx="2657475" cy="576263"/>
        </p:xfrm>
        <a:graphic>
          <a:graphicData uri="http://schemas.openxmlformats.org/presentationml/2006/ole">
            <mc:AlternateContent xmlns:mc="http://schemas.openxmlformats.org/markup-compatibility/2006">
              <mc:Choice xmlns:v="urn:schemas-microsoft-com:vml" Requires="v">
                <p:oleObj spid="_x0000_s205163" name="Equation" r:id="rId7" imgW="1168200" imgH="253800" progId="Equation.3">
                  <p:embed/>
                </p:oleObj>
              </mc:Choice>
              <mc:Fallback>
                <p:oleObj name="Equation" r:id="rId7" imgW="1168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8612" y="5038911"/>
                        <a:ext cx="2657475" cy="576263"/>
                      </a:xfrm>
                      <a:prstGeom prst="rect">
                        <a:avLst/>
                      </a:prstGeom>
                      <a:solidFill>
                        <a:srgbClr val="FFE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002222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Six Steps for </a:t>
            </a:r>
            <a:r>
              <a:rPr lang="en-US" dirty="0"/>
              <a:t>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a:t>
            </a:r>
            <a:r>
              <a:rPr lang="en-US" dirty="0" smtClean="0">
                <a:sym typeface="Symbol" charset="0"/>
              </a:rPr>
              <a:t>				(</a:t>
            </a:r>
            <a:r>
              <a:rPr lang="en-US" dirty="0">
                <a:sym typeface="Symbol" charset="0"/>
              </a:rPr>
              <a:t>.05)</a:t>
            </a:r>
          </a:p>
          <a:p>
            <a:pPr marL="0" indent="0">
              <a:buNone/>
            </a:pPr>
            <a:r>
              <a:rPr lang="en-US" dirty="0" smtClean="0">
                <a:sym typeface="Symbol" charset="0"/>
              </a:rPr>
              <a:t> </a:t>
            </a:r>
          </a:p>
          <a:p>
            <a:pPr marL="0" indent="0">
              <a:buNone/>
            </a:pPr>
            <a:endParaRPr lang="en-US" dirty="0"/>
          </a:p>
        </p:txBody>
      </p:sp>
    </p:spTree>
    <p:extLst>
      <p:ext uri="{BB962C8B-B14F-4D97-AF65-F5344CB8AC3E}">
        <p14:creationId xmlns:p14="http://schemas.microsoft.com/office/powerpoint/2010/main" val="1185016674"/>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396488" y="12564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SST = Total sum of squares. Used for R</a:t>
            </a:r>
            <a:r>
              <a:rPr lang="en-US" baseline="30000" dirty="0" smtClean="0"/>
              <a:t>2</a:t>
            </a:r>
            <a:r>
              <a:rPr lang="en-US" dirty="0" smtClean="0"/>
              <a:t>. Measures </a:t>
            </a:r>
            <a:r>
              <a:rPr lang="en-US" dirty="0"/>
              <a:t>the variation of the </a:t>
            </a:r>
            <a:r>
              <a:rPr lang="en-US" dirty="0" err="1"/>
              <a:t>y</a:t>
            </a:r>
            <a:r>
              <a:rPr lang="en-US" baseline="-25000" dirty="0" err="1"/>
              <a:t>i</a:t>
            </a:r>
            <a:r>
              <a:rPr lang="en-US" dirty="0"/>
              <a:t> values around their mean y</a:t>
            </a:r>
          </a:p>
        </p:txBody>
      </p:sp>
      <p:sp>
        <p:nvSpPr>
          <p:cNvPr id="40" name="Rectangle 39"/>
          <p:cNvSpPr/>
          <p:nvPr/>
        </p:nvSpPr>
        <p:spPr>
          <a:xfrm>
            <a:off x="4495800" y="49902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SSR = Regression sum of squares. Used </a:t>
            </a:r>
            <a:r>
              <a:rPr lang="en-US" dirty="0"/>
              <a:t>for </a:t>
            </a:r>
            <a:r>
              <a:rPr lang="en-US" dirty="0" smtClean="0"/>
              <a:t>R</a:t>
            </a:r>
            <a:r>
              <a:rPr lang="en-US" baseline="30000" dirty="0" smtClean="0"/>
              <a:t>2</a:t>
            </a:r>
            <a:r>
              <a:rPr lang="en-US" dirty="0" smtClean="0"/>
              <a:t>. Explained </a:t>
            </a:r>
            <a:r>
              <a:rPr lang="en-US" dirty="0"/>
              <a:t>variation attributable to the relationship between x and </a:t>
            </a:r>
            <a:r>
              <a:rPr lang="en-US" dirty="0" smtClean="0"/>
              <a:t>y</a:t>
            </a:r>
            <a:endParaRPr lang="en-US" dirty="0"/>
          </a:p>
        </p:txBody>
      </p:sp>
    </p:spTree>
    <p:extLst>
      <p:ext uri="{BB962C8B-B14F-4D97-AF65-F5344CB8AC3E}">
        <p14:creationId xmlns:p14="http://schemas.microsoft.com/office/powerpoint/2010/main" val="428018429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(sum of squares regression)</a:t>
            </a:r>
          </a:p>
          <a:p>
            <a:pPr marL="0" indent="0">
              <a:buNone/>
            </a:pPr>
            <a:r>
              <a:rPr lang="en-US" dirty="0" smtClean="0"/>
              <a:t>						(total sum of squares)</a:t>
            </a:r>
            <a:endParaRPr lang="en-US" dirty="0"/>
          </a:p>
          <a:p>
            <a:pPr marL="0" indent="0">
              <a:buNone/>
            </a:pPr>
            <a:r>
              <a:rPr lang="en-US" dirty="0" smtClean="0"/>
              <a:t>									</a:t>
            </a:r>
          </a:p>
          <a:p>
            <a:pPr marL="0" indent="0">
              <a:buNone/>
            </a:pPr>
            <a:endParaRPr 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3146911120"/>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206173" name="Equation" r:id="rId4" imgW="1066800" imgH="279400" progId="Equation.3">
                  <p:embed/>
                </p:oleObj>
              </mc:Choice>
              <mc:Fallback>
                <p:oleObj name="Equation" r:id="rId4" imgW="1066800" imgH="279400" progId="Equation.3">
                  <p:embed/>
                  <p:pic>
                    <p:nvPicPr>
                      <p:cNvPr id="0" name=""/>
                      <p:cNvPicPr>
                        <a:picLocks noChangeAspect="1" noChangeArrowheads="1"/>
                      </p:cNvPicPr>
                      <p:nvPr/>
                    </p:nvPicPr>
                    <p:blipFill>
                      <a:blip r:embed="rId5"/>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407554" name="Rectangle 2"/>
          <p:cNvSpPr>
            <a:spLocks noGrp="1" noChangeArrowheads="1"/>
          </p:cNvSpPr>
          <p:nvPr>
            <p:ph type="title"/>
          </p:nvPr>
        </p:nvSpPr>
        <p:spPr/>
        <p:txBody>
          <a:bodyPr/>
          <a:lstStyle/>
          <a:p>
            <a:r>
              <a:rPr lang="en-US" smtClean="0"/>
              <a:t>Simple Linear Regression Analysis</a:t>
            </a:r>
            <a:endParaRPr lang="en-US"/>
          </a:p>
        </p:txBody>
      </p:sp>
      <p:graphicFrame>
        <p:nvGraphicFramePr>
          <p:cNvPr id="407556" name="Object 4"/>
          <p:cNvGraphicFramePr>
            <a:graphicFrameLocks noChangeAspect="1"/>
          </p:cNvGraphicFramePr>
          <p:nvPr>
            <p:extLst>
              <p:ext uri="{D42A27DB-BD31-4B8C-83A1-F6EECF244321}">
                <p14:modId xmlns:p14="http://schemas.microsoft.com/office/powerpoint/2010/main" val="4258127580"/>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206174" name="Equation" r:id="rId6" imgW="635000" imgH="393700" progId="Equation.3">
                  <p:embed/>
                </p:oleObj>
              </mc:Choice>
              <mc:Fallback>
                <p:oleObj name="Equation" r:id="rId6" imgW="635000" imgH="393700" progId="Equation.3">
                  <p:embed/>
                  <p:pic>
                    <p:nvPicPr>
                      <p:cNvPr id="0" name=""/>
                      <p:cNvPicPr>
                        <a:picLocks noChangeAspect="1" noChangeArrowheads="1"/>
                      </p:cNvPicPr>
                      <p:nvPr/>
                    </p:nvPicPr>
                    <p:blipFill>
                      <a:blip r:embed="rId7"/>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413280314"/>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206175"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9117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1075122897"/>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6975"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Group 2"/>
          <p:cNvGraphicFramePr>
            <a:graphicFrameLocks noGrp="1"/>
          </p:cNvGraphicFramePr>
          <p:nvPr>
            <p:extLst>
              <p:ext uri="{D42A27DB-BD31-4B8C-83A1-F6EECF244321}">
                <p14:modId xmlns:p14="http://schemas.microsoft.com/office/powerpoint/2010/main" val="3637835880"/>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757118459"/>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6976"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6977"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14232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966002444"/>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7999"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245415849"/>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8000"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14097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Predicted y</a:t>
            </a:r>
            <a:endParaRPr lang="en-US" sz="2000" baseline="-25000" dirty="0"/>
          </a:p>
        </p:txBody>
      </p:sp>
      <p:cxnSp>
        <p:nvCxnSpPr>
          <p:cNvPr id="11" name="Straight Arrow Connector 10"/>
          <p:cNvCxnSpPr>
            <a:stCxn id="10" idx="1"/>
          </p:cNvCxnSpPr>
          <p:nvPr/>
        </p:nvCxnSpPr>
        <p:spPr>
          <a:xfrm flipH="1" flipV="1">
            <a:off x="3175000" y="5041902"/>
            <a:ext cx="1409700" cy="2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1849532697"/>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8001"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34468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55809449"/>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99023"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659201791"/>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99024"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2606383187"/>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99025"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08362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360503668"/>
              </p:ext>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155025"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4257583553"/>
              </p:ext>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155026"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 286.5</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ext uri="{D42A27DB-BD31-4B8C-83A1-F6EECF244321}">
                <p14:modId xmlns:p14="http://schemas.microsoft.com/office/powerpoint/2010/main" val="3843432578"/>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141975398"/>
              </p:ext>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155027"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76382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2736110167"/>
              </p:ext>
            </p:extLst>
          </p:nvPr>
        </p:nvGraphicFramePr>
        <p:xfrm>
          <a:off x="954132" y="2807016"/>
          <a:ext cx="2166938" cy="1338262"/>
        </p:xfrm>
        <a:graphic>
          <a:graphicData uri="http://schemas.openxmlformats.org/presentationml/2006/ole">
            <mc:AlternateContent xmlns:mc="http://schemas.openxmlformats.org/markup-compatibility/2006">
              <mc:Choice xmlns:v="urn:schemas-microsoft-com:vml" Requires="v">
                <p:oleObj spid="_x0000_s156049"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954132" y="2807016"/>
                        <a:ext cx="2166938"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807911549"/>
              </p:ext>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156050"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2300739864"/>
              </p:ext>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156051"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ext uri="{D42A27DB-BD31-4B8C-83A1-F6EECF244321}">
                <p14:modId xmlns:p14="http://schemas.microsoft.com/office/powerpoint/2010/main" val="3310263908"/>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2469287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ext uri="{D42A27DB-BD31-4B8C-83A1-F6EECF244321}">
                <p14:modId xmlns:p14="http://schemas.microsoft.com/office/powerpoint/2010/main" val="920735889"/>
              </p:ext>
            </p:extLst>
          </p:nvPr>
        </p:nvGraphicFramePr>
        <p:xfrm>
          <a:off x="933450" y="2776538"/>
          <a:ext cx="3509963" cy="1338262"/>
        </p:xfrm>
        <a:graphic>
          <a:graphicData uri="http://schemas.openxmlformats.org/presentationml/2006/ole">
            <mc:AlternateContent xmlns:mc="http://schemas.openxmlformats.org/markup-compatibility/2006">
              <mc:Choice xmlns:v="urn:schemas-microsoft-com:vml" Requires="v">
                <p:oleObj spid="_x0000_s202095" name="Equation" r:id="rId4" imgW="1028700" imgH="393700" progId="Equation.3">
                  <p:embed/>
                </p:oleObj>
              </mc:Choice>
              <mc:Fallback>
                <p:oleObj name="Equation" r:id="rId4" imgW="1028700" imgH="393700" progId="Equation.3">
                  <p:embed/>
                  <p:pic>
                    <p:nvPicPr>
                      <p:cNvPr id="0" name=""/>
                      <p:cNvPicPr>
                        <a:picLocks noChangeAspect="1" noChangeArrowheads="1"/>
                      </p:cNvPicPr>
                      <p:nvPr/>
                    </p:nvPicPr>
                    <p:blipFill>
                      <a:blip r:embed="rId5"/>
                      <a:srcRect/>
                      <a:stretch>
                        <a:fillRect/>
                      </a:stretch>
                    </p:blipFill>
                    <p:spPr bwMode="auto">
                      <a:xfrm>
                        <a:off x="933450" y="2776538"/>
                        <a:ext cx="3509963"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232460588"/>
              </p:ext>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202096"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740039259"/>
              </p:ext>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202097"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ext uri="{D42A27DB-BD31-4B8C-83A1-F6EECF244321}">
                <p14:modId xmlns:p14="http://schemas.microsoft.com/office/powerpoint/2010/main" val="2895464384"/>
              </p:ext>
            </p:extLst>
          </p:nvPr>
        </p:nvGraphicFramePr>
        <p:xfrm>
          <a:off x="6725288" y="2807016"/>
          <a:ext cx="2178687" cy="3225170"/>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4202028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defTabSz="852488">
              <a:lnSpc>
                <a:spcPct val="90000"/>
              </a:lnSpc>
            </a:pPr>
            <a:r>
              <a:rPr lang="en-US" sz="4000" dirty="0" smtClean="0"/>
              <a:t>Correlation </a:t>
            </a:r>
            <a:r>
              <a:rPr lang="en-US" sz="4000" dirty="0" err="1" smtClean="0"/>
              <a:t>vs</a:t>
            </a:r>
            <a:r>
              <a:rPr lang="en-US" sz="4000" dirty="0" smtClean="0"/>
              <a:t> Regression</a:t>
            </a:r>
            <a:endParaRPr lang="en-US" sz="4000" dirty="0"/>
          </a:p>
        </p:txBody>
      </p:sp>
      <p:sp>
        <p:nvSpPr>
          <p:cNvPr id="2" name="Content Placeholder 1"/>
          <p:cNvSpPr>
            <a:spLocks noGrp="1"/>
          </p:cNvSpPr>
          <p:nvPr>
            <p:ph idx="1"/>
          </p:nvPr>
        </p:nvSpPr>
        <p:spPr/>
        <p:txBody>
          <a:bodyPr/>
          <a:lstStyle/>
          <a:p>
            <a:pPr marL="0" indent="0">
              <a:buNone/>
            </a:pPr>
            <a:r>
              <a:rPr lang="en-US" dirty="0" smtClean="0"/>
              <a:t>Pearson correlation coefficient:</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Coefficient of determination (Regression):</a:t>
            </a:r>
          </a:p>
          <a:p>
            <a:pPr marL="0" indent="0">
              <a:buNone/>
            </a:pPr>
            <a:endParaRPr lang="en-US" dirty="0" smtClean="0"/>
          </a:p>
          <a:p>
            <a:pPr marL="0" indent="0">
              <a:buNone/>
            </a:pPr>
            <a:r>
              <a:rPr lang="en-US" dirty="0" smtClean="0"/>
              <a:t>					  after minimizing</a:t>
            </a:r>
          </a:p>
          <a:p>
            <a:pPr marL="0" indent="0">
              <a:buNone/>
            </a:pPr>
            <a:endParaRPr lang="en-US" dirty="0"/>
          </a:p>
          <a:p>
            <a:pPr marL="0" indent="0">
              <a:buNone/>
            </a:pPr>
            <a:r>
              <a:rPr lang="en-US" dirty="0" smtClean="0"/>
              <a:t>                </a:t>
            </a:r>
            <a:endParaRPr lang="en-US" dirty="0" smtClean="0"/>
          </a:p>
          <a:p>
            <a:pPr marL="0" indent="0">
              <a:buNone/>
            </a:pPr>
            <a:endParaRPr lang="en-US" dirty="0"/>
          </a:p>
          <a:p>
            <a:pPr marL="0" indent="0">
              <a:buNone/>
            </a:pPr>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p:txBody>
      </p:sp>
      <p:graphicFrame>
        <p:nvGraphicFramePr>
          <p:cNvPr id="14339" name="Object 3"/>
          <p:cNvGraphicFramePr>
            <a:graphicFrameLocks noChangeAspect="1"/>
          </p:cNvGraphicFramePr>
          <p:nvPr>
            <p:extLst>
              <p:ext uri="{D42A27DB-BD31-4B8C-83A1-F6EECF244321}">
                <p14:modId xmlns:p14="http://schemas.microsoft.com/office/powerpoint/2010/main" val="1533641159"/>
              </p:ext>
            </p:extLst>
          </p:nvPr>
        </p:nvGraphicFramePr>
        <p:xfrm>
          <a:off x="1128943" y="2335044"/>
          <a:ext cx="4078287" cy="1292225"/>
        </p:xfrm>
        <a:graphic>
          <a:graphicData uri="http://schemas.openxmlformats.org/presentationml/2006/ole">
            <mc:AlternateContent xmlns:mc="http://schemas.openxmlformats.org/markup-compatibility/2006">
              <mc:Choice xmlns:v="urn:schemas-microsoft-com:vml" Requires="v">
                <p:oleObj spid="_x0000_s250889" name="Equation" r:id="rId4" imgW="1841500" imgH="584200" progId="Equation.3">
                  <p:embed/>
                </p:oleObj>
              </mc:Choice>
              <mc:Fallback>
                <p:oleObj name="Equation" r:id="rId4" imgW="1841500" imgH="584200" progId="Equation.3">
                  <p:embed/>
                  <p:pic>
                    <p:nvPicPr>
                      <p:cNvPr id="0" name=""/>
                      <p:cNvPicPr>
                        <a:picLocks noChangeAspect="1" noChangeArrowheads="1"/>
                      </p:cNvPicPr>
                      <p:nvPr/>
                    </p:nvPicPr>
                    <p:blipFill>
                      <a:blip r:embed="rId5"/>
                      <a:srcRect/>
                      <a:stretch>
                        <a:fillRect/>
                      </a:stretch>
                    </p:blipFill>
                    <p:spPr bwMode="auto">
                      <a:xfrm>
                        <a:off x="1128943" y="2335044"/>
                        <a:ext cx="4078287" cy="1292225"/>
                      </a:xfrm>
                      <a:prstGeom prst="rect">
                        <a:avLst/>
                      </a:prstGeom>
                      <a:noFill/>
                      <a:ln w="9525">
                        <a:solidFill>
                          <a:srgbClr val="FFFFFF"/>
                        </a:solidFill>
                        <a:miter lim="800000"/>
                        <a:headEnd/>
                        <a:tailEnd/>
                      </a:ln>
                      <a:effec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2243710303"/>
              </p:ext>
            </p:extLst>
          </p:nvPr>
        </p:nvGraphicFramePr>
        <p:xfrm>
          <a:off x="1213919" y="4565526"/>
          <a:ext cx="2256189" cy="1194514"/>
        </p:xfrm>
        <a:graphic>
          <a:graphicData uri="http://schemas.openxmlformats.org/presentationml/2006/ole">
            <mc:AlternateContent xmlns:mc="http://schemas.openxmlformats.org/markup-compatibility/2006">
              <mc:Choice xmlns:v="urn:schemas-microsoft-com:vml" Requires="v">
                <p:oleObj spid="_x0000_s250890" name="Equation" r:id="rId6" imgW="1003300" imgH="533400" progId="Equation.3">
                  <p:embed/>
                </p:oleObj>
              </mc:Choice>
              <mc:Fallback>
                <p:oleObj name="Equation" r:id="rId6" imgW="1003300" imgH="533400" progId="Equation.3">
                  <p:embed/>
                  <p:pic>
                    <p:nvPicPr>
                      <p:cNvPr id="0" name=""/>
                      <p:cNvPicPr>
                        <a:picLocks noChangeAspect="1" noChangeArrowheads="1"/>
                      </p:cNvPicPr>
                      <p:nvPr/>
                    </p:nvPicPr>
                    <p:blipFill>
                      <a:blip r:embed="rId7"/>
                      <a:srcRect/>
                      <a:stretch>
                        <a:fillRect/>
                      </a:stretch>
                    </p:blipFill>
                    <p:spPr bwMode="auto">
                      <a:xfrm>
                        <a:off x="1213919" y="4565526"/>
                        <a:ext cx="2256189" cy="119451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604369530"/>
              </p:ext>
            </p:extLst>
          </p:nvPr>
        </p:nvGraphicFramePr>
        <p:xfrm>
          <a:off x="5936531" y="2485688"/>
          <a:ext cx="1298041" cy="1141581"/>
        </p:xfrm>
        <a:graphic>
          <a:graphicData uri="http://schemas.openxmlformats.org/presentationml/2006/ole">
            <mc:AlternateContent xmlns:mc="http://schemas.openxmlformats.org/markup-compatibility/2006">
              <mc:Choice xmlns:v="urn:schemas-microsoft-com:vml" Requires="v">
                <p:oleObj spid="_x0000_s250891" name="Equation" r:id="rId8" imgW="736560" imgH="647640" progId="Equation.3">
                  <p:embed/>
                </p:oleObj>
              </mc:Choice>
              <mc:Fallback>
                <p:oleObj name="Equation" r:id="rId8" imgW="736560" imgH="647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6531" y="2485688"/>
                        <a:ext cx="1298041" cy="1141581"/>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436384535"/>
              </p:ext>
            </p:extLst>
          </p:nvPr>
        </p:nvGraphicFramePr>
        <p:xfrm>
          <a:off x="6293399" y="4969533"/>
          <a:ext cx="2294930" cy="605833"/>
        </p:xfrm>
        <a:graphic>
          <a:graphicData uri="http://schemas.openxmlformats.org/presentationml/2006/ole">
            <mc:AlternateContent xmlns:mc="http://schemas.openxmlformats.org/markup-compatibility/2006">
              <mc:Choice xmlns:v="urn:schemas-microsoft-com:vml" Requires="v">
                <p:oleObj spid="_x0000_s250892" name="Equation" r:id="rId10" imgW="1054100" imgH="279400" progId="Equation.3">
                  <p:embed/>
                </p:oleObj>
              </mc:Choice>
              <mc:Fallback>
                <p:oleObj name="Equation" r:id="rId10" imgW="1054100" imgH="279400" progId="Equation.3">
                  <p:embed/>
                  <p:pic>
                    <p:nvPicPr>
                      <p:cNvPr id="0" name=""/>
                      <p:cNvPicPr>
                        <a:picLocks noChangeAspect="1" noChangeArrowheads="1"/>
                      </p:cNvPicPr>
                      <p:nvPr/>
                    </p:nvPicPr>
                    <p:blipFill>
                      <a:blip r:embed="rId11"/>
                      <a:srcRect/>
                      <a:stretch>
                        <a:fillRect/>
                      </a:stretch>
                    </p:blipFill>
                    <p:spPr bwMode="auto">
                      <a:xfrm>
                        <a:off x="6293399" y="4969533"/>
                        <a:ext cx="2294930" cy="605833"/>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344349563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p:txBody>
          <a:bodyPr/>
          <a:lstStyle/>
          <a:p>
            <a:r>
              <a:rPr lang="en-US"/>
              <a:t>Multiple Linear Regression</a:t>
            </a:r>
          </a:p>
        </p:txBody>
      </p:sp>
      <p:sp>
        <p:nvSpPr>
          <p:cNvPr id="992259" name="Rectangle 3"/>
          <p:cNvSpPr>
            <a:spLocks noGrp="1" noChangeArrowheads="1"/>
          </p:cNvSpPr>
          <p:nvPr>
            <p:ph type="body" idx="1"/>
          </p:nvPr>
        </p:nvSpPr>
        <p:spPr/>
        <p:txBody>
          <a:bodyPr/>
          <a:lstStyle/>
          <a:p>
            <a:pPr>
              <a:lnSpc>
                <a:spcPct val="90000"/>
              </a:lnSpc>
            </a:pPr>
            <a:r>
              <a:rPr lang="en-US" sz="2800"/>
              <a:t>More than one predictor…</a:t>
            </a:r>
          </a:p>
          <a:p>
            <a:pPr>
              <a:lnSpc>
                <a:spcPct val="90000"/>
              </a:lnSpc>
            </a:pPr>
            <a:endParaRPr lang="en-US" sz="2800"/>
          </a:p>
          <a:p>
            <a:pPr>
              <a:lnSpc>
                <a:spcPct val="90000"/>
              </a:lnSpc>
              <a:spcBef>
                <a:spcPct val="50000"/>
              </a:spcBef>
              <a:buClrTx/>
              <a:buFontTx/>
              <a:buNone/>
            </a:pPr>
            <a:r>
              <a:rPr lang="en-US" sz="2800">
                <a:sym typeface="Symbol" charset="0"/>
              </a:rPr>
              <a:t>E(y)=</a:t>
            </a:r>
            <a:r>
              <a:rPr lang="en-US" sz="2800"/>
              <a:t> </a:t>
            </a:r>
            <a:r>
              <a:rPr lang="en-US" sz="2800" i="1">
                <a:sym typeface="Symbol" charset="0"/>
              </a:rPr>
              <a:t></a:t>
            </a:r>
            <a:r>
              <a:rPr lang="en-US" sz="2800">
                <a:sym typeface="Symbol" charset="0"/>
              </a:rPr>
              <a:t> + </a:t>
            </a:r>
            <a:r>
              <a:rPr lang="en-US" sz="2800" i="1">
                <a:sym typeface="Symbol" charset="0"/>
              </a:rPr>
              <a:t></a:t>
            </a:r>
            <a:r>
              <a:rPr lang="en-US" sz="2800" baseline="-25000">
                <a:sym typeface="Symbol" charset="0"/>
              </a:rPr>
              <a:t>1</a:t>
            </a:r>
            <a:r>
              <a:rPr lang="en-US" sz="2800"/>
              <a:t>*X + </a:t>
            </a:r>
            <a:r>
              <a:rPr lang="en-US" sz="2800" i="1">
                <a:sym typeface="Symbol" charset="0"/>
              </a:rPr>
              <a:t></a:t>
            </a:r>
            <a:r>
              <a:rPr lang="en-US" sz="2800" baseline="-25000">
                <a:sym typeface="Symbol" charset="0"/>
              </a:rPr>
              <a:t>2</a:t>
            </a:r>
            <a:r>
              <a:rPr lang="en-US" sz="2800" baseline="-25000"/>
              <a:t> </a:t>
            </a:r>
            <a:r>
              <a:rPr lang="en-US" sz="2800"/>
              <a:t>*W + </a:t>
            </a:r>
            <a:r>
              <a:rPr lang="en-US" sz="2800" i="1">
                <a:sym typeface="Symbol" charset="0"/>
              </a:rPr>
              <a:t></a:t>
            </a:r>
            <a:r>
              <a:rPr lang="en-US" sz="2800" baseline="-25000">
                <a:sym typeface="Symbol" charset="0"/>
              </a:rPr>
              <a:t>3</a:t>
            </a:r>
            <a:r>
              <a:rPr lang="en-US" sz="2800"/>
              <a:t> *Z…</a:t>
            </a:r>
          </a:p>
          <a:p>
            <a:pPr>
              <a:lnSpc>
                <a:spcPct val="90000"/>
              </a:lnSpc>
              <a:spcBef>
                <a:spcPct val="50000"/>
              </a:spcBef>
              <a:buClrTx/>
              <a:buFontTx/>
              <a:buNone/>
            </a:pPr>
            <a:endParaRPr lang="en-US" sz="2800">
              <a:cs typeface="Times New Roman" charset="0"/>
            </a:endParaRPr>
          </a:p>
          <a:p>
            <a:pPr>
              <a:lnSpc>
                <a:spcPct val="90000"/>
              </a:lnSpc>
              <a:spcBef>
                <a:spcPct val="50000"/>
              </a:spcBef>
              <a:buClrTx/>
              <a:buFontTx/>
              <a:buNone/>
            </a:pPr>
            <a:r>
              <a:rPr lang="en-US" sz="2800">
                <a:cs typeface="Times New Roman" charset="0"/>
              </a:rPr>
              <a:t>Each regression coefficient is the amount of change in the outcome variable that would be expected per one-unit change of the predictor, if all other variables in the model were held constant.  </a:t>
            </a:r>
          </a:p>
          <a:p>
            <a:pPr>
              <a:lnSpc>
                <a:spcPct val="90000"/>
              </a:lnSpc>
              <a:spcBef>
                <a:spcPct val="50000"/>
              </a:spcBef>
              <a:buClrTx/>
              <a:buFontTx/>
              <a:buNone/>
            </a:pPr>
            <a:r>
              <a:rPr lang="en-US" sz="2800">
                <a:cs typeface="Times New Roman" charset="0"/>
              </a:rPr>
              <a:t> </a:t>
            </a:r>
          </a:p>
          <a:p>
            <a:pPr>
              <a:lnSpc>
                <a:spcPct val="90000"/>
              </a:lnSpc>
              <a:spcBef>
                <a:spcPct val="50000"/>
              </a:spcBef>
              <a:buClrTx/>
              <a:buFontTx/>
              <a:buNone/>
            </a:pPr>
            <a:endParaRPr lang="en-US" sz="2800">
              <a:cs typeface="Times New Roman" charset="0"/>
            </a:endParaRPr>
          </a:p>
        </p:txBody>
      </p:sp>
    </p:spTree>
    <p:extLst>
      <p:ext uri="{BB962C8B-B14F-4D97-AF65-F5344CB8AC3E}">
        <p14:creationId xmlns:p14="http://schemas.microsoft.com/office/powerpoint/2010/main" val="450475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2259">
                                            <p:txEl>
                                              <p:pRg st="0" end="0"/>
                                            </p:txEl>
                                          </p:spTgt>
                                        </p:tgtEl>
                                        <p:attrNameLst>
                                          <p:attrName>style.visibility</p:attrName>
                                        </p:attrNameLst>
                                      </p:cBhvr>
                                      <p:to>
                                        <p:strVal val="visible"/>
                                      </p:to>
                                    </p:set>
                                    <p:anim calcmode="lin" valueType="num">
                                      <p:cBhvr additive="base">
                                        <p:cTn id="7" dur="500" fill="hold"/>
                                        <p:tgtEl>
                                          <p:spTgt spid="992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2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2259">
                                            <p:txEl>
                                              <p:pRg st="2" end="2"/>
                                            </p:txEl>
                                          </p:spTgt>
                                        </p:tgtEl>
                                        <p:attrNameLst>
                                          <p:attrName>style.visibility</p:attrName>
                                        </p:attrNameLst>
                                      </p:cBhvr>
                                      <p:to>
                                        <p:strVal val="visible"/>
                                      </p:to>
                                    </p:set>
                                    <p:anim calcmode="lin" valueType="num">
                                      <p:cBhvr additive="base">
                                        <p:cTn id="13" dur="500" fill="hold"/>
                                        <p:tgtEl>
                                          <p:spTgt spid="9922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2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2259">
                                            <p:txEl>
                                              <p:pRg st="4" end="4"/>
                                            </p:txEl>
                                          </p:spTgt>
                                        </p:tgtEl>
                                        <p:attrNameLst>
                                          <p:attrName>style.visibility</p:attrName>
                                        </p:attrNameLst>
                                      </p:cBhvr>
                                      <p:to>
                                        <p:strVal val="visible"/>
                                      </p:to>
                                    </p:set>
                                    <p:anim calcmode="lin" valueType="num">
                                      <p:cBhvr additive="base">
                                        <p:cTn id="19" dur="500" fill="hold"/>
                                        <p:tgtEl>
                                          <p:spTgt spid="99225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2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92259">
                                            <p:txEl>
                                              <p:pRg st="5" end="5"/>
                                            </p:txEl>
                                          </p:spTgt>
                                        </p:tgtEl>
                                        <p:attrNameLst>
                                          <p:attrName>style.visibility</p:attrName>
                                        </p:attrNameLst>
                                      </p:cBhvr>
                                      <p:to>
                                        <p:strVal val="visible"/>
                                      </p:to>
                                    </p:set>
                                    <p:anim calcmode="lin" valueType="num">
                                      <p:cBhvr additive="base">
                                        <p:cTn id="25" dur="500" fill="hold"/>
                                        <p:tgtEl>
                                          <p:spTgt spid="99225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225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59"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a:t>
            </a:r>
          </a:p>
          <a:p>
            <a:pPr marL="0" indent="0">
              <a:buNone/>
            </a:pPr>
            <a:r>
              <a:rPr lang="en-US" dirty="0" smtClean="0">
                <a:sym typeface="Symbol" charset="0"/>
              </a:rPr>
              <a:t>2 State </a:t>
            </a:r>
            <a:r>
              <a:rPr lang="en-US" dirty="0">
                <a:sym typeface="Symbol" charset="0"/>
              </a:rPr>
              <a:t>null and alternative </a:t>
            </a:r>
            <a:r>
              <a:rPr lang="en-US" dirty="0" smtClean="0">
                <a:sym typeface="Symbol" charset="0"/>
              </a:rPr>
              <a:t>hypotheses</a:t>
            </a:r>
          </a:p>
          <a:p>
            <a:r>
              <a:rPr lang="en-US" dirty="0"/>
              <a:t>Is the discrepancy simply due to chance?</a:t>
            </a:r>
          </a:p>
          <a:p>
            <a:pPr lvl="1"/>
            <a:endParaRPr lang="en-US" dirty="0">
              <a:cs typeface="Times New Roman" charset="0"/>
            </a:endParaRPr>
          </a:p>
          <a:p>
            <a:pPr marL="228600" lvl="1" indent="0">
              <a:buNone/>
            </a:pPr>
            <a:r>
              <a:rPr lang="en-US" dirty="0">
                <a:cs typeface="Times New Roman" charset="0"/>
              </a:rPr>
              <a:t>Sample mean approximates the population mean</a:t>
            </a:r>
            <a:endParaRPr lang="en-US" dirty="0"/>
          </a:p>
          <a:p>
            <a:r>
              <a:rPr lang="en-US" dirty="0"/>
              <a:t>Is the discrepancy more than would be expected by chance?</a:t>
            </a:r>
          </a:p>
          <a:p>
            <a:pPr marL="228600" lvl="1" indent="0">
              <a:buNone/>
            </a:pPr>
            <a:endParaRPr lang="en-US" dirty="0">
              <a:cs typeface="Times New Roman" charset="0"/>
            </a:endParaRPr>
          </a:p>
          <a:p>
            <a:pPr marL="228600" lvl="1" indent="0">
              <a:buNone/>
            </a:pPr>
            <a:r>
              <a:rPr lang="en-US" dirty="0" smtClean="0">
                <a:cs typeface="Times New Roman" charset="0"/>
              </a:rPr>
              <a:t>Sample </a:t>
            </a:r>
            <a:r>
              <a:rPr lang="en-US" dirty="0">
                <a:cs typeface="Times New Roman" charset="0"/>
              </a:rPr>
              <a:t>mean is different the population mean</a:t>
            </a:r>
            <a:endParaRPr lang="en-US" dirty="0"/>
          </a:p>
          <a:p>
            <a:endParaRPr lang="en-US" dirty="0"/>
          </a:p>
          <a:p>
            <a:pPr marL="0" indent="0">
              <a:buNone/>
            </a:pPr>
            <a:endParaRPr lang="en-US" dirty="0">
              <a:sym typeface="Symbol" charset="0"/>
            </a:endParaRPr>
          </a:p>
          <a:p>
            <a:pPr marL="0" indent="0">
              <a:buNone/>
            </a:pPr>
            <a:endParaRPr lang="en-US" dirty="0" smtClean="0"/>
          </a:p>
          <a:p>
            <a:pPr marL="0" indent="0">
              <a:buNone/>
            </a:pPr>
            <a:endParaRPr lang="en-US" dirty="0"/>
          </a:p>
          <a:p>
            <a:pPr marL="0" indent="0">
              <a:buNone/>
            </a:pPr>
            <a:r>
              <a:rPr lang="en-US" dirty="0"/>
              <a:t>P</a:t>
            </a:r>
            <a:r>
              <a:rPr lang="en-US" dirty="0" smtClean="0"/>
              <a:t>opulation mean = 66 </a:t>
            </a:r>
          </a:p>
          <a:p>
            <a:pPr marL="0" indent="0">
              <a:buNone/>
            </a:pPr>
            <a:endParaRPr lang="en-US" dirty="0"/>
          </a:p>
          <a:p>
            <a:pPr marL="0" indent="0">
              <a:buNone/>
            </a:pPr>
            <a:endParaRPr lang="en-US" dirty="0" smtClean="0"/>
          </a:p>
          <a:p>
            <a:pPr marL="0" indent="0">
              <a:buNone/>
            </a:pPr>
            <a:r>
              <a:rPr lang="en-US" dirty="0" smtClean="0"/>
              <a:t>Population mean ≠ 66</a:t>
            </a:r>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2828398852"/>
              </p:ext>
            </p:extLst>
          </p:nvPr>
        </p:nvGraphicFramePr>
        <p:xfrm>
          <a:off x="1610493" y="3311752"/>
          <a:ext cx="4648200" cy="635000"/>
        </p:xfrm>
        <a:graphic>
          <a:graphicData uri="http://schemas.openxmlformats.org/presentationml/2006/ole">
            <mc:AlternateContent xmlns:mc="http://schemas.openxmlformats.org/markup-compatibility/2006">
              <mc:Choice xmlns:v="urn:schemas-microsoft-com:vml" Requires="v">
                <p:oleObj spid="_x0000_s70057" name="Equation" r:id="rId4" imgW="1765080" imgH="241200" progId="Equation.3">
                  <p:embed/>
                </p:oleObj>
              </mc:Choice>
              <mc:Fallback>
                <p:oleObj name="Equation" r:id="rId4" imgW="17650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493" y="3311752"/>
                        <a:ext cx="4648200" cy="635000"/>
                      </a:xfrm>
                      <a:prstGeom prst="rect">
                        <a:avLst/>
                      </a:prstGeom>
                      <a:noFill/>
                      <a:ln>
                        <a:noFill/>
                      </a:ln>
                      <a:effectLs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43319330"/>
              </p:ext>
            </p:extLst>
          </p:nvPr>
        </p:nvGraphicFramePr>
        <p:xfrm>
          <a:off x="1610493" y="5117904"/>
          <a:ext cx="4648200" cy="606425"/>
        </p:xfrm>
        <a:graphic>
          <a:graphicData uri="http://schemas.openxmlformats.org/presentationml/2006/ole">
            <mc:AlternateContent xmlns:mc="http://schemas.openxmlformats.org/markup-compatibility/2006">
              <mc:Choice xmlns:v="urn:schemas-microsoft-com:vml" Requires="v">
                <p:oleObj spid="_x0000_s70058" name="Equation" r:id="rId6" imgW="1752480" imgH="228600" progId="Equation.3">
                  <p:embed/>
                </p:oleObj>
              </mc:Choice>
              <mc:Fallback>
                <p:oleObj name="Equation" r:id="rId6" imgW="17524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493" y="5117904"/>
                        <a:ext cx="464820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241092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3">
                                            <p:txEl>
                                              <p:pRg st="12" end="12"/>
                                            </p:txEl>
                                          </p:spTgt>
                                        </p:tgtEl>
                                        <p:attrNameLst>
                                          <p:attrName>style.visibility</p:attrName>
                                        </p:attrNameLst>
                                      </p:cBhvr>
                                      <p:to>
                                        <p:strVal val="visible"/>
                                      </p:to>
                                    </p:set>
                                    <p:anim calcmode="lin" valueType="num">
                                      <p:cBhvr additive="base">
                                        <p:cTn id="7" dur="500" fill="hold"/>
                                        <p:tgtEl>
                                          <p:spTgt spid="10243">
                                            <p:txEl>
                                              <p:pRg st="12" end="1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3">
                                            <p:txEl>
                                              <p:pRg st="15" end="15"/>
                                            </p:txEl>
                                          </p:spTgt>
                                        </p:tgtEl>
                                        <p:attrNameLst>
                                          <p:attrName>style.visibility</p:attrName>
                                        </p:attrNameLst>
                                      </p:cBhvr>
                                      <p:to>
                                        <p:strVal val="visible"/>
                                      </p:to>
                                    </p:set>
                                    <p:anim calcmode="lin" valueType="num">
                                      <p:cBhvr additive="base">
                                        <p:cTn id="13" dur="500" fill="hold"/>
                                        <p:tgtEl>
                                          <p:spTgt spid="10243">
                                            <p:txEl>
                                              <p:pRg st="15" end="1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3">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58516600"/>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98643390"/>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r>
              <a:rPr lang="en-US" dirty="0" err="1" smtClean="0"/>
              <a:t>Overfitting</a:t>
            </a:r>
            <a:endParaRPr lang="en-US" dirty="0" smtClean="0"/>
          </a:p>
          <a:p>
            <a:pPr marL="0" indent="0">
              <a:buNone/>
            </a:pPr>
            <a:r>
              <a:rPr lang="en-US" dirty="0"/>
              <a:t>	Too many </a:t>
            </a:r>
            <a:r>
              <a:rPr lang="en-US" dirty="0" smtClean="0"/>
              <a:t>x’s for the data</a:t>
            </a:r>
          </a:p>
          <a:p>
            <a:pPr marL="0" indent="0">
              <a:buNone/>
            </a:pPr>
            <a:r>
              <a:rPr lang="en-US" dirty="0"/>
              <a:t>	M</a:t>
            </a:r>
            <a:r>
              <a:rPr lang="en-US" dirty="0" smtClean="0"/>
              <a:t>inimum 10 new samples per new x</a:t>
            </a:r>
          </a:p>
          <a:p>
            <a:pPr marL="0" indent="0">
              <a:buNone/>
            </a:pPr>
            <a:r>
              <a:rPr lang="en-US" dirty="0"/>
              <a:t>	</a:t>
            </a:r>
            <a:r>
              <a:rPr lang="en-US" dirty="0" smtClean="0"/>
              <a:t>Makes the model less predictive on new samples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4473672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a:xfrm>
            <a:off x="954132" y="310162"/>
            <a:ext cx="7014265" cy="990107"/>
          </a:xfrm>
        </p:spPr>
        <p:txBody>
          <a:bodyPr/>
          <a:lstStyle/>
          <a:p>
            <a:r>
              <a:rPr lang="en-US" dirty="0" err="1" smtClean="0"/>
              <a:t>Overfitting</a:t>
            </a:r>
            <a:r>
              <a:rPr lang="en-US" dirty="0" smtClean="0"/>
              <a:t> simulation (where we </a:t>
            </a:r>
            <a:br>
              <a:rPr lang="en-US" dirty="0" smtClean="0"/>
            </a:br>
            <a:r>
              <a:rPr lang="en-US" dirty="0" smtClean="0"/>
              <a:t>know the ‘true’ population </a:t>
            </a:r>
            <a:r>
              <a:rPr lang="en-US" dirty="0" smtClean="0"/>
              <a:t>has R</a:t>
            </a:r>
            <a:r>
              <a:rPr lang="en-US" baseline="30000" dirty="0" smtClean="0"/>
              <a:t>2</a:t>
            </a:r>
            <a:r>
              <a:rPr lang="en-US" dirty="0" smtClean="0"/>
              <a:t>=0)</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627494" y="4852948"/>
            <a:ext cx="1224744" cy="529137"/>
          </a:xfrm>
          <a:prstGeom prst="borderCallout1">
            <a:avLst>
              <a:gd name="adj1" fmla="val 22860"/>
              <a:gd name="adj2" fmla="val 113889"/>
              <a:gd name="adj3" fmla="val -38185"/>
              <a:gd name="adj4" fmla="val 149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True R</a:t>
            </a:r>
            <a:r>
              <a:rPr lang="en-US" baseline="30000" dirty="0" smtClean="0"/>
              <a:t>2 </a:t>
            </a:r>
            <a:r>
              <a:rPr lang="en-US" dirty="0" smtClean="0"/>
              <a:t>= 0</a:t>
            </a:r>
            <a:endParaRPr lang="en-US" dirty="0"/>
          </a:p>
        </p:txBody>
      </p:sp>
      <p:sp>
        <p:nvSpPr>
          <p:cNvPr id="3" name="Rectangle 2"/>
          <p:cNvSpPr/>
          <p:nvPr/>
        </p:nvSpPr>
        <p:spPr>
          <a:xfrm>
            <a:off x="5700352" y="1904999"/>
            <a:ext cx="2268045" cy="997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regression models in simulation have 15 predictors</a:t>
            </a:r>
            <a:endParaRPr lang="en-US" dirty="0"/>
          </a:p>
        </p:txBody>
      </p:sp>
      <p:sp>
        <p:nvSpPr>
          <p:cNvPr id="10"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a:t>
            </a: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297887044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3 cases/predictor: </a:t>
            </a:r>
            <a:br>
              <a:rPr lang="en-US" dirty="0" smtClean="0"/>
            </a:br>
            <a:r>
              <a:rPr lang="en-US" dirty="0" smtClean="0"/>
              <a:t>mean R</a:t>
            </a:r>
            <a:r>
              <a:rPr lang="en-US" baseline="30000" dirty="0" smtClean="0"/>
              <a:t>2</a:t>
            </a:r>
            <a:r>
              <a:rPr lang="en-US" dirty="0" smtClean="0"/>
              <a:t> looks like .3</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6622201" y="3507427"/>
            <a:ext cx="2359256" cy="2146785"/>
          </a:xfrm>
          <a:prstGeom prst="borderCallout1">
            <a:avLst>
              <a:gd name="adj1" fmla="val 17967"/>
              <a:gd name="adj2" fmla="val -5223"/>
              <a:gd name="adj3" fmla="val 35565"/>
              <a:gd name="adj4" fmla="val -74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(N=50).</a:t>
            </a:r>
            <a:endParaRPr lang="en-US" dirty="0"/>
          </a:p>
        </p:txBody>
      </p:sp>
      <p:sp>
        <p:nvSpPr>
          <p:cNvPr id="6"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a:t>
            </a: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190301749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13 </a:t>
            </a:r>
            <a:r>
              <a:rPr lang="en-US" dirty="0"/>
              <a:t>cases/predictor: </a:t>
            </a:r>
            <a:br>
              <a:rPr lang="en-US" dirty="0"/>
            </a:br>
            <a:r>
              <a:rPr lang="en-US" dirty="0"/>
              <a:t>mean R</a:t>
            </a:r>
            <a:r>
              <a:rPr lang="en-US" baseline="30000" dirty="0"/>
              <a:t>2</a:t>
            </a:r>
            <a:r>
              <a:rPr lang="en-US" dirty="0"/>
              <a:t> looks like </a:t>
            </a:r>
            <a:r>
              <a:rPr lang="en-US" dirty="0" smtClean="0"/>
              <a:t>.05</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1 1"/>
          <p:cNvSpPr/>
          <p:nvPr/>
        </p:nvSpPr>
        <p:spPr>
          <a:xfrm>
            <a:off x="5775465" y="1224679"/>
            <a:ext cx="2359256" cy="2146785"/>
          </a:xfrm>
          <a:prstGeom prst="borderCallout1">
            <a:avLst>
              <a:gd name="adj1" fmla="val 17967"/>
              <a:gd name="adj2" fmla="val -5223"/>
              <a:gd name="adj3" fmla="val 64438"/>
              <a:gd name="adj4" fmla="val -114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(N=200)</a:t>
            </a:r>
            <a:endParaRPr lang="en-US" dirty="0"/>
          </a:p>
        </p:txBody>
      </p:sp>
      <p:sp>
        <p:nvSpPr>
          <p:cNvPr id="5"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a:t>
            </a: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270391400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Summary</a:t>
            </a:r>
          </a:p>
        </p:txBody>
      </p:sp>
      <p:sp>
        <p:nvSpPr>
          <p:cNvPr id="72707" name="Rectangle 3"/>
          <p:cNvSpPr>
            <a:spLocks noGrp="1" noChangeArrowheads="1"/>
          </p:cNvSpPr>
          <p:nvPr>
            <p:ph idx="1"/>
          </p:nvPr>
        </p:nvSpPr>
        <p:spPr/>
        <p:txBody>
          <a:bodyPr/>
          <a:lstStyle/>
          <a:p>
            <a:pPr marL="0" indent="0" defTabSz="852488">
              <a:lnSpc>
                <a:spcPct val="90000"/>
              </a:lnSpc>
              <a:buNone/>
            </a:pPr>
            <a:r>
              <a:rPr lang="en-US" dirty="0"/>
              <a:t>Introduced correlation analysis</a:t>
            </a:r>
          </a:p>
          <a:p>
            <a:pPr marL="0" indent="0" defTabSz="852488">
              <a:lnSpc>
                <a:spcPct val="90000"/>
              </a:lnSpc>
              <a:buNone/>
            </a:pPr>
            <a:r>
              <a:rPr lang="en-US" dirty="0"/>
              <a:t>Discussed correlation to measure the strength of a linear association</a:t>
            </a:r>
          </a:p>
          <a:p>
            <a:pPr marL="0" indent="0" defTabSz="852488">
              <a:lnSpc>
                <a:spcPct val="90000"/>
              </a:lnSpc>
              <a:buNone/>
            </a:pPr>
            <a:r>
              <a:rPr lang="en-US" dirty="0"/>
              <a:t>Introduced simple linear regression analysis</a:t>
            </a:r>
          </a:p>
          <a:p>
            <a:pPr marL="0" indent="0" defTabSz="852488">
              <a:lnSpc>
                <a:spcPct val="90000"/>
              </a:lnSpc>
              <a:buNone/>
            </a:pPr>
            <a:r>
              <a:rPr lang="en-US" dirty="0"/>
              <a:t>Calculated the coefficients for the simple linear regression equation</a:t>
            </a:r>
          </a:p>
          <a:p>
            <a:pPr marL="0" indent="0" defTabSz="852488">
              <a:lnSpc>
                <a:spcPct val="90000"/>
              </a:lnSpc>
              <a:buNone/>
            </a:pPr>
            <a:r>
              <a:rPr lang="en-US" dirty="0" smtClean="0"/>
              <a:t>Addressed </a:t>
            </a:r>
            <a:r>
              <a:rPr lang="en-US" dirty="0"/>
              <a:t>assumptions of regression and </a:t>
            </a:r>
            <a:r>
              <a:rPr lang="en-US" dirty="0" smtClean="0"/>
              <a:t>correlation</a:t>
            </a:r>
          </a:p>
          <a:p>
            <a:pPr marL="0" indent="0">
              <a:buNone/>
            </a:pPr>
            <a:r>
              <a:rPr lang="en-US" dirty="0"/>
              <a:t>Addressed </a:t>
            </a:r>
            <a:r>
              <a:rPr lang="en-US" dirty="0" smtClean="0"/>
              <a:t>prediction </a:t>
            </a:r>
            <a:r>
              <a:rPr lang="en-US" dirty="0"/>
              <a:t>of individual values</a:t>
            </a:r>
          </a:p>
          <a:p>
            <a:pPr marL="0" indent="0">
              <a:buNone/>
            </a:pPr>
            <a:r>
              <a:rPr lang="en-US" dirty="0"/>
              <a:t>Discussed residual analysis</a:t>
            </a:r>
          </a:p>
          <a:p>
            <a:pPr marL="0" indent="0" defTabSz="852488">
              <a:lnSpc>
                <a:spcPct val="90000"/>
              </a:lnSpc>
              <a:buNone/>
            </a:pPr>
            <a:endParaRPr lang="en-US"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159015835"/>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a:t>Continuous outcome (means) </a:t>
            </a:r>
          </a:p>
        </p:txBody>
      </p:sp>
      <p:graphicFrame>
        <p:nvGraphicFramePr>
          <p:cNvPr id="1155075" name="Group 3"/>
          <p:cNvGraphicFramePr>
            <a:graphicFrameLocks noGrp="1"/>
          </p:cNvGraphicFramePr>
          <p:nvPr>
            <p:ph idx="1"/>
            <p:extLst>
              <p:ext uri="{D42A27DB-BD31-4B8C-83A1-F6EECF244321}">
                <p14:modId xmlns:p14="http://schemas.microsoft.com/office/powerpoint/2010/main" val="251893925"/>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Outcome Variable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Are the observations independent or correlated?</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Alternatives if the normality assumption is violated (and small sample size):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independent</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correlated </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(e.g. pain scale, cognitive function)</a:t>
                      </a:r>
                      <a:endParaRPr kumimoji="0" lang="en-US" sz="1400" b="0" i="0" u="none" strike="noStrike" cap="none" normalizeH="0" baseline="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effectLst/>
                        </a:rPr>
                        <a:t>T-test</a:t>
                      </a:r>
                      <a:r>
                        <a:rPr kumimoji="0" lang="en-GB" sz="1200" u="none" strike="noStrike" cap="none" normalizeH="0" baseline="0" dirty="0">
                          <a:ln>
                            <a:noFill/>
                          </a:ln>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Linear regression: multivariate regression technique used when the outcome is continuous; gives slopes</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Paired </a:t>
                      </a:r>
                      <a:r>
                        <a:rPr kumimoji="0" lang="en-US" sz="1200" u="none" strike="noStrike" cap="none" normalizeH="0" baseline="0" dirty="0" smtClean="0">
                          <a:ln>
                            <a:noFill/>
                          </a:ln>
                          <a:effectLst/>
                        </a:rPr>
                        <a:t>t-test</a:t>
                      </a:r>
                      <a:r>
                        <a:rPr kumimoji="0" lang="en-US" sz="1200" u="none" strike="noStrike" cap="none" normalizeH="0" baseline="0" dirty="0">
                          <a:ln>
                            <a:noFill/>
                          </a:ln>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sign-rank test: non-parametric alternative to the paired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sum-rank test (=Mann-Whitney U test): non-parametric alternative to the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effectLst/>
                        </a:rPr>
                        <a:t>Kruskal</a:t>
                      </a:r>
                      <a:r>
                        <a:rPr kumimoji="0" lang="en-US" sz="1200" u="none" strike="noStrike" cap="none" normalizeH="0" baseline="0" dirty="0">
                          <a:ln>
                            <a:noFill/>
                          </a:ln>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Spearman rank correlation coefficient: non-parametric alternative to Pearson</a:t>
                      </a:r>
                      <a:r>
                        <a:rPr kumimoji="0" lang="ja-JP" altLang="en-US" sz="1200" u="none" strike="noStrike" cap="none" normalizeH="0" baseline="0" dirty="0">
                          <a:ln>
                            <a:noFill/>
                          </a:ln>
                          <a:effectLst/>
                        </a:rPr>
                        <a:t>’</a:t>
                      </a:r>
                      <a:r>
                        <a:rPr kumimoji="0" lang="en-US" sz="1200" u="none" strike="noStrike" cap="none" normalizeH="0" baseline="0" dirty="0">
                          <a:ln>
                            <a:noFill/>
                          </a:ln>
                          <a:effectLst/>
                        </a:rPr>
                        <a:t>s correlation coefficient </a:t>
                      </a:r>
                      <a:endParaRPr kumimoji="0" lang="en-US" sz="1200" b="1"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109913730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p:txBody>
          <a:bodyPr/>
          <a:lstStyle/>
          <a:p>
            <a:r>
              <a:rPr lang="en-US" sz="4000" dirty="0"/>
              <a:t>Binary or categorical outcomes (proportions</a:t>
            </a:r>
            <a:r>
              <a:rPr lang="en-US" sz="4000" dirty="0" smtClean="0"/>
              <a:t>)</a:t>
            </a:r>
            <a:endParaRPr lang="en-US" sz="4000" dirty="0"/>
          </a:p>
        </p:txBody>
      </p:sp>
      <p:graphicFrame>
        <p:nvGraphicFramePr>
          <p:cNvPr id="1087491" name="Group 3"/>
          <p:cNvGraphicFramePr>
            <a:graphicFrameLocks noGrp="1"/>
          </p:cNvGraphicFramePr>
          <p:nvPr>
            <p:ph idx="1"/>
            <p:extLst>
              <p:ext uri="{D42A27DB-BD31-4B8C-83A1-F6EECF244321}">
                <p14:modId xmlns:p14="http://schemas.microsoft.com/office/powerpoint/2010/main" val="3709277027"/>
              </p:ext>
            </p:extLst>
          </p:nvPr>
        </p:nvGraphicFramePr>
        <p:xfrm>
          <a:off x="101598" y="1847850"/>
          <a:ext cx="8915401" cy="4041647"/>
        </p:xfrm>
        <a:graphic>
          <a:graphicData uri="http://schemas.openxmlformats.org/drawingml/2006/table">
            <a:tbl>
              <a:tblPr firstRow="1" firstCol="1">
                <a:tableStyleId>{D03447BB-5D67-496B-8E87-E561075AD55C}</a:tableStyleId>
              </a:tblPr>
              <a:tblGrid>
                <a:gridCol w="1240404"/>
                <a:gridCol w="2325757"/>
                <a:gridCol w="2713383"/>
                <a:gridCol w="2635857"/>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8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Outcome Variable</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a:noFill/>
                    </a:lnT>
                    <a:lnB w="25400" cmpd="sng">
                      <a:noFill/>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Are the observations correlated?</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a:noFill/>
                    </a:lnT>
                    <a:lnB w="25400" cmpd="sng">
                      <a:noFill/>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Alternative to the chi-square test if sparse cells:</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a:noFill/>
                    </a:lnT>
                    <a:lnB w="25400" cmpd="sng">
                      <a:noFill/>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independent</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a:noFill/>
                    </a:lnR>
                    <a:lnT w="25400" cmpd="sng">
                      <a:noFill/>
                    </a:lnT>
                    <a:lnB>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800" u="none" strike="noStrike" cap="none" normalizeH="0" baseline="0" dirty="0">
                          <a:ln>
                            <a:noFill/>
                          </a:ln>
                          <a:effectLst/>
                        </a:rPr>
                        <a:t>correlated</a:t>
                      </a:r>
                      <a:endParaRPr kumimoji="0" lang="en-US" sz="18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L>
                      <a:noFill/>
                    </a:lnL>
                    <a:lnR w="25400" cmpd="sng">
                      <a:noFill/>
                    </a:lnR>
                    <a:lnT w="25400" cmpd="sng">
                      <a:noFill/>
                    </a:lnT>
                    <a:lnB>
                      <a:noFill/>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Binary or categorical</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(e.g. fracture, yes/no)</a:t>
                      </a:r>
                      <a:endParaRPr kumimoji="0" lang="en-US" sz="1400" b="0" i="0" u="none" strike="noStrike" cap="none" normalizeH="0" baseline="0" dirty="0">
                        <a:ln>
                          <a:noFill/>
                        </a:ln>
                        <a:solidFill>
                          <a:srgbClr val="FFFFFF"/>
                        </a:solidFill>
                        <a:effectLst/>
                        <a:latin typeface="Tahoma" charset="0"/>
                        <a:ea typeface="ＭＳ Ｐゴシック" charset="0"/>
                      </a:endParaRPr>
                    </a:p>
                  </a:txBody>
                  <a:tcPr marL="73550" marR="73550" horzOverflow="overflow">
                    <a:lnT w="25400" cmpd="sng">
                      <a:noFill/>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Chi-square test: </a:t>
                      </a:r>
                      <a:r>
                        <a:rPr kumimoji="0" lang="en-US" sz="1200" u="none" strike="noStrike" cap="none" normalizeH="0" baseline="0">
                          <a:ln>
                            <a:noFill/>
                          </a:ln>
                          <a:effectLst/>
                        </a:rPr>
                        <a:t>compares proportions between two or more groups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Relative risks: </a:t>
                      </a:r>
                      <a:r>
                        <a:rPr kumimoji="0" lang="en-US" sz="1200" u="none" strike="noStrike" cap="none" normalizeH="0" baseline="0">
                          <a:ln>
                            <a:noFill/>
                          </a:ln>
                          <a:effectLst/>
                        </a:rPr>
                        <a:t>odds ratios or risk ratios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Logistic regression: </a:t>
                      </a:r>
                      <a:r>
                        <a:rPr kumimoji="0" lang="en-US" sz="1200" u="none" strike="noStrike" cap="none" normalizeH="0" baseline="0">
                          <a:ln>
                            <a:noFill/>
                          </a:ln>
                          <a:effectLst/>
                        </a:rPr>
                        <a:t>multivariate technique</a:t>
                      </a:r>
                      <a:r>
                        <a:rPr kumimoji="0" lang="en-US" sz="1400" u="none" strike="noStrike" cap="none" normalizeH="0" baseline="0">
                          <a:ln>
                            <a:noFill/>
                          </a:ln>
                          <a:effectLst/>
                        </a:rPr>
                        <a:t> </a:t>
                      </a:r>
                      <a:r>
                        <a:rPr kumimoji="0" lang="en-US" sz="1200" u="none" strike="noStrike" cap="none" normalizeH="0" baseline="0">
                          <a:ln>
                            <a:noFill/>
                          </a:ln>
                          <a:effectLst/>
                        </a:rPr>
                        <a:t>used when outcome is binary; gives multivariate-adjusted odds ratios</a:t>
                      </a:r>
                      <a:endParaRPr kumimoji="0" lang="en-US" sz="1200" b="0" i="0" u="none" strike="noStrike" cap="none" normalizeH="0" baseline="0">
                        <a:ln>
                          <a:noFill/>
                        </a:ln>
                        <a:solidFill>
                          <a:schemeClr val="tx1"/>
                        </a:solidFill>
                        <a:effectLst/>
                        <a:latin typeface="Tahoma" charset="0"/>
                        <a:ea typeface="ＭＳ Ｐゴシック" charset="0"/>
                      </a:endParaRPr>
                    </a:p>
                  </a:txBody>
                  <a:tcPr marL="73550" marR="73550" horzOverflow="overflow">
                    <a:lnT>
                      <a:noFill/>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McNemar</a:t>
                      </a:r>
                      <a:r>
                        <a:rPr kumimoji="0" lang="ja-JP" altLang="en-US" sz="1400" u="none" strike="noStrike" cap="none" normalizeH="0" baseline="0">
                          <a:ln>
                            <a:noFill/>
                          </a:ln>
                          <a:effectLst/>
                        </a:rPr>
                        <a:t>’</a:t>
                      </a:r>
                      <a:r>
                        <a:rPr kumimoji="0" lang="en-US" sz="1400" u="none" strike="noStrike" cap="none" normalizeH="0" baseline="0">
                          <a:ln>
                            <a:noFill/>
                          </a:ln>
                          <a:effectLst/>
                        </a:rPr>
                        <a:t>s chi-square test: </a:t>
                      </a:r>
                      <a:r>
                        <a:rPr kumimoji="0" lang="en-US" sz="1200" u="none" strike="noStrike" cap="none" normalizeH="0" baseline="0">
                          <a:ln>
                            <a:noFill/>
                          </a:ln>
                          <a:effectLst/>
                        </a:rPr>
                        <a:t>compares binary outcome between correlated groups (e.g., before and after)</a:t>
                      </a: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Conditional logistic regression: </a:t>
                      </a:r>
                      <a:r>
                        <a:rPr kumimoji="0" lang="en-US" sz="1200" u="none" strike="noStrike" cap="none" normalizeH="0" baseline="0">
                          <a:ln>
                            <a:noFill/>
                          </a:ln>
                          <a:effectLst/>
                        </a:rPr>
                        <a:t>multivariate regression technique for a binary outcome when groups are correlated (e.g., matched data)</a:t>
                      </a: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GEE modeling: </a:t>
                      </a:r>
                      <a:r>
                        <a:rPr kumimoji="0" lang="en-US" sz="1200" u="none" strike="noStrike" cap="none" normalizeH="0" baseline="0">
                          <a:ln>
                            <a:noFill/>
                          </a:ln>
                          <a:effectLst/>
                        </a:rPr>
                        <a:t>multivariate regression technique for a binary outcome when groups are correlated (e.g., repeated measures)</a:t>
                      </a:r>
                      <a:endParaRPr kumimoji="0" lang="en-US" sz="1400" u="none" strike="noStrike" cap="none" normalizeH="0" baseline="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b="0" i="0" u="none" strike="noStrike" cap="none" normalizeH="0" baseline="0">
                        <a:ln>
                          <a:noFill/>
                        </a:ln>
                        <a:solidFill>
                          <a:schemeClr val="tx1"/>
                        </a:solidFill>
                        <a:effectLst/>
                        <a:latin typeface="Tahoma" charset="0"/>
                        <a:ea typeface="ＭＳ Ｐゴシック" charset="0"/>
                      </a:endParaRPr>
                    </a:p>
                  </a:txBody>
                  <a:tcPr marL="73550" marR="73550" horzOverflow="overflow">
                    <a:lnT>
                      <a:noFill/>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Fisher</a:t>
                      </a:r>
                      <a:r>
                        <a:rPr kumimoji="0" lang="ja-JP" altLang="en-US" sz="1400" u="none" strike="noStrike" cap="none" normalizeH="0" baseline="0" dirty="0">
                          <a:ln>
                            <a:noFill/>
                          </a:ln>
                          <a:effectLst/>
                        </a:rPr>
                        <a:t>’</a:t>
                      </a:r>
                      <a:r>
                        <a:rPr kumimoji="0" lang="en-US" sz="1400" u="none" strike="noStrike" cap="none" normalizeH="0" baseline="0" dirty="0">
                          <a:ln>
                            <a:noFill/>
                          </a:ln>
                          <a:effectLst/>
                        </a:rPr>
                        <a:t>s exact test: </a:t>
                      </a:r>
                      <a:r>
                        <a:rPr kumimoji="0" lang="en-US" sz="1200" u="none" strike="noStrike" cap="none" normalizeH="0" baseline="0" dirty="0">
                          <a:ln>
                            <a:noFill/>
                          </a:ln>
                          <a:effectLst/>
                        </a:rPr>
                        <a:t>compares proportions between independent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err="1">
                          <a:ln>
                            <a:noFill/>
                          </a:ln>
                          <a:effectLst/>
                        </a:rPr>
                        <a:t>McNemar</a:t>
                      </a:r>
                      <a:r>
                        <a:rPr kumimoji="0" lang="ja-JP" altLang="en-US" sz="1400" u="none" strike="noStrike" cap="none" normalizeH="0" baseline="0" dirty="0">
                          <a:ln>
                            <a:noFill/>
                          </a:ln>
                          <a:effectLst/>
                        </a:rPr>
                        <a:t>’</a:t>
                      </a:r>
                      <a:r>
                        <a:rPr kumimoji="0" lang="en-US" sz="1400" u="none" strike="noStrike" cap="none" normalizeH="0" baseline="0" dirty="0">
                          <a:ln>
                            <a:noFill/>
                          </a:ln>
                          <a:effectLst/>
                        </a:rPr>
                        <a:t>s exact test: </a:t>
                      </a:r>
                      <a:r>
                        <a:rPr kumimoji="0" lang="en-US" sz="1200" u="none" strike="noStrike" cap="none" normalizeH="0" baseline="0" dirty="0">
                          <a:ln>
                            <a:noFill/>
                          </a:ln>
                          <a:effectLst/>
                        </a:rPr>
                        <a:t>compares proportions between correlated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b="0" i="0" u="none" strike="noStrike" cap="none" normalizeH="0" baseline="0" dirty="0">
                        <a:ln>
                          <a:noFill/>
                        </a:ln>
                        <a:solidFill>
                          <a:schemeClr val="tx1"/>
                        </a:solidFill>
                        <a:effectLst/>
                        <a:latin typeface="Tahoma" charset="0"/>
                        <a:ea typeface="ＭＳ Ｐゴシック" charset="0"/>
                      </a:endParaRPr>
                    </a:p>
                  </a:txBody>
                  <a:tcPr marL="73550" marR="73550" horzOverflow="overflow">
                    <a:lnT w="25400" cmpd="sng">
                      <a:noFill/>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26545298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a:t>
            </a:r>
            <a:r>
              <a:rPr lang="en-US" dirty="0" smtClean="0">
                <a:sym typeface="Symbol" charset="0"/>
              </a:rPr>
              <a:t>hypotheses</a:t>
            </a:r>
          </a:p>
          <a:p>
            <a:r>
              <a:rPr lang="en-US" dirty="0"/>
              <a:t>Is the discrepancy simply due to chance?</a:t>
            </a:r>
          </a:p>
          <a:p>
            <a:pPr lvl="1"/>
            <a:endParaRPr lang="en-US" dirty="0">
              <a:cs typeface="Times New Roman" charset="0"/>
            </a:endParaRPr>
          </a:p>
          <a:p>
            <a:pPr marL="228600" lvl="1" indent="0">
              <a:buNone/>
            </a:pPr>
            <a:r>
              <a:rPr lang="en-US" dirty="0">
                <a:cs typeface="Times New Roman" charset="0"/>
              </a:rPr>
              <a:t>Sample mean approximates the population mean</a:t>
            </a:r>
            <a:endParaRPr lang="en-US" dirty="0"/>
          </a:p>
          <a:p>
            <a:r>
              <a:rPr lang="en-US" dirty="0"/>
              <a:t>Is the discrepancy more than would be expected by chance?</a:t>
            </a:r>
          </a:p>
          <a:p>
            <a:pPr marL="228600" lvl="1" indent="0">
              <a:buNone/>
            </a:pPr>
            <a:endParaRPr lang="en-US" dirty="0">
              <a:cs typeface="Times New Roman" charset="0"/>
            </a:endParaRPr>
          </a:p>
          <a:p>
            <a:pPr marL="228600" lvl="1" indent="0">
              <a:buNone/>
            </a:pPr>
            <a:r>
              <a:rPr lang="en-US" dirty="0">
                <a:cs typeface="Times New Roman" charset="0"/>
              </a:rPr>
              <a:t>S</a:t>
            </a:r>
            <a:r>
              <a:rPr lang="en-US" dirty="0" smtClean="0">
                <a:cs typeface="Times New Roman" charset="0"/>
              </a:rPr>
              <a:t>ample </a:t>
            </a:r>
            <a:r>
              <a:rPr lang="en-US" dirty="0">
                <a:cs typeface="Times New Roman" charset="0"/>
              </a:rPr>
              <a:t>mean is different the population mean</a:t>
            </a:r>
            <a:endParaRPr lang="en-US" dirty="0"/>
          </a:p>
          <a:p>
            <a:endParaRPr lang="en-US" dirty="0"/>
          </a:p>
          <a:p>
            <a:pPr marL="0" indent="0">
              <a:buNone/>
            </a:pPr>
            <a:endParaRPr lang="en-US" dirty="0">
              <a:sym typeface="Symbol" charset="0"/>
            </a:endParaRPr>
          </a:p>
          <a:p>
            <a:pPr marL="0" indent="0">
              <a:buNone/>
            </a:pPr>
            <a:endParaRPr lang="en-US" dirty="0" smtClean="0"/>
          </a:p>
          <a:p>
            <a:pPr marL="0" indent="0">
              <a:buNone/>
            </a:pPr>
            <a:endParaRPr lang="en-US" dirty="0"/>
          </a:p>
          <a:p>
            <a:pPr marL="0" indent="0">
              <a:buNone/>
            </a:pPr>
            <a:r>
              <a:rPr lang="en-US" dirty="0"/>
              <a:t>P</a:t>
            </a:r>
            <a:r>
              <a:rPr lang="en-US" dirty="0" smtClean="0"/>
              <a:t>opulation mean = 66 </a:t>
            </a:r>
          </a:p>
          <a:p>
            <a:pPr marL="0" indent="0">
              <a:buNone/>
            </a:pPr>
            <a:endParaRPr lang="en-US" dirty="0"/>
          </a:p>
          <a:p>
            <a:pPr marL="0" indent="0">
              <a:buNone/>
            </a:pPr>
            <a:endParaRPr lang="en-US" dirty="0" smtClean="0"/>
          </a:p>
          <a:p>
            <a:pPr marL="0" indent="0">
              <a:buNone/>
            </a:pPr>
            <a:r>
              <a:rPr lang="en-US" dirty="0" smtClean="0"/>
              <a:t>Population mean ≠ 66</a:t>
            </a:r>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1233642527"/>
              </p:ext>
            </p:extLst>
          </p:nvPr>
        </p:nvGraphicFramePr>
        <p:xfrm>
          <a:off x="1676400" y="3327400"/>
          <a:ext cx="4514850" cy="601663"/>
        </p:xfrm>
        <a:graphic>
          <a:graphicData uri="http://schemas.openxmlformats.org/presentationml/2006/ole">
            <mc:AlternateContent xmlns:mc="http://schemas.openxmlformats.org/markup-compatibility/2006">
              <mc:Choice xmlns:v="urn:schemas-microsoft-com:vml" Requires="v">
                <p:oleObj spid="_x0000_s112018" name="Equation" r:id="rId3" imgW="1714500" imgH="228600" progId="Equation.3">
                  <p:embed/>
                </p:oleObj>
              </mc:Choice>
              <mc:Fallback>
                <p:oleObj name="Equation" r:id="rId3" imgW="1714500" imgH="228600" progId="Equation.3">
                  <p:embed/>
                  <p:pic>
                    <p:nvPicPr>
                      <p:cNvPr id="0" name=""/>
                      <p:cNvPicPr>
                        <a:picLocks noChangeAspect="1" noChangeArrowheads="1"/>
                      </p:cNvPicPr>
                      <p:nvPr/>
                    </p:nvPicPr>
                    <p:blipFill>
                      <a:blip r:embed="rId4"/>
                      <a:srcRect/>
                      <a:stretch>
                        <a:fillRect/>
                      </a:stretch>
                    </p:blipFill>
                    <p:spPr bwMode="auto">
                      <a:xfrm>
                        <a:off x="1676400" y="3327400"/>
                        <a:ext cx="4514850" cy="601663"/>
                      </a:xfrm>
                      <a:prstGeom prst="rect">
                        <a:avLst/>
                      </a:prstGeom>
                      <a:noFill/>
                      <a:ln>
                        <a:noFill/>
                      </a:ln>
                      <a:effectLs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865556892"/>
              </p:ext>
            </p:extLst>
          </p:nvPr>
        </p:nvGraphicFramePr>
        <p:xfrm>
          <a:off x="1610493" y="5117904"/>
          <a:ext cx="4648200" cy="606425"/>
        </p:xfrm>
        <a:graphic>
          <a:graphicData uri="http://schemas.openxmlformats.org/presentationml/2006/ole">
            <mc:AlternateContent xmlns:mc="http://schemas.openxmlformats.org/markup-compatibility/2006">
              <mc:Choice xmlns:v="urn:schemas-microsoft-com:vml" Requires="v">
                <p:oleObj spid="_x0000_s112019" name="Equation" r:id="rId5" imgW="1752480" imgH="228600" progId="Equation.3">
                  <p:embed/>
                </p:oleObj>
              </mc:Choice>
              <mc:Fallback>
                <p:oleObj name="Equation" r:id="rId5" imgW="1752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0493" y="5117904"/>
                        <a:ext cx="464820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 name="Rectangle 5"/>
          <p:cNvSpPr/>
          <p:nvPr/>
        </p:nvSpPr>
        <p:spPr>
          <a:xfrm>
            <a:off x="2232571" y="3365791"/>
            <a:ext cx="714781" cy="668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ine Callout 1 6"/>
          <p:cNvSpPr/>
          <p:nvPr/>
        </p:nvSpPr>
        <p:spPr>
          <a:xfrm>
            <a:off x="3028424" y="4162880"/>
            <a:ext cx="2323997" cy="1222615"/>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This is the unknown (but hypothesized) population mean </a:t>
            </a:r>
            <a:endParaRPr lang="en-US" dirty="0"/>
          </a:p>
        </p:txBody>
      </p:sp>
    </p:spTree>
    <p:extLst>
      <p:ext uri="{BB962C8B-B14F-4D97-AF65-F5344CB8AC3E}">
        <p14:creationId xmlns:p14="http://schemas.microsoft.com/office/powerpoint/2010/main" val="3878470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3">
                                            <p:txEl>
                                              <p:pRg st="12" end="12"/>
                                            </p:txEl>
                                          </p:spTgt>
                                        </p:tgtEl>
                                        <p:attrNameLst>
                                          <p:attrName>style.visibility</p:attrName>
                                        </p:attrNameLst>
                                      </p:cBhvr>
                                      <p:to>
                                        <p:strVal val="visible"/>
                                      </p:to>
                                    </p:set>
                                    <p:anim calcmode="lin" valueType="num">
                                      <p:cBhvr additive="base">
                                        <p:cTn id="7" dur="500" fill="hold"/>
                                        <p:tgtEl>
                                          <p:spTgt spid="10243">
                                            <p:txEl>
                                              <p:pRg st="12" end="1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3">
                                            <p:txEl>
                                              <p:pRg st="15" end="15"/>
                                            </p:txEl>
                                          </p:spTgt>
                                        </p:tgtEl>
                                        <p:attrNameLst>
                                          <p:attrName>style.visibility</p:attrName>
                                        </p:attrNameLst>
                                      </p:cBhvr>
                                      <p:to>
                                        <p:strVal val="visible"/>
                                      </p:to>
                                    </p:set>
                                    <p:anim calcmode="lin" valueType="num">
                                      <p:cBhvr additive="base">
                                        <p:cTn id="13" dur="500" fill="hold"/>
                                        <p:tgtEl>
                                          <p:spTgt spid="10243">
                                            <p:txEl>
                                              <p:pRg st="15" end="1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3">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a:t>
            </a:r>
            <a:r>
              <a:rPr lang="en-US" dirty="0" smtClean="0">
                <a:sym typeface="Symbol" charset="0"/>
              </a:rPr>
              <a:t>hypotheses</a:t>
            </a:r>
          </a:p>
          <a:p>
            <a:r>
              <a:rPr lang="en-US" dirty="0"/>
              <a:t>Is the discrepancy simply due to chance?</a:t>
            </a:r>
          </a:p>
          <a:p>
            <a:pPr lvl="1"/>
            <a:endParaRPr lang="en-US" dirty="0">
              <a:cs typeface="Times New Roman" charset="0"/>
            </a:endParaRPr>
          </a:p>
          <a:p>
            <a:pPr marL="228600" lvl="1" indent="0">
              <a:buNone/>
            </a:pPr>
            <a:r>
              <a:rPr lang="en-US" dirty="0">
                <a:cs typeface="Times New Roman" charset="0"/>
              </a:rPr>
              <a:t>Sample mean approximates the population mean</a:t>
            </a:r>
            <a:endParaRPr lang="en-US" dirty="0"/>
          </a:p>
          <a:p>
            <a:r>
              <a:rPr lang="en-US" dirty="0"/>
              <a:t>Is the discrepancy more than would be expected by chance?</a:t>
            </a:r>
          </a:p>
          <a:p>
            <a:pPr marL="228600" lvl="1" indent="0">
              <a:buNone/>
            </a:pPr>
            <a:endParaRPr lang="en-US" dirty="0">
              <a:cs typeface="Times New Roman" charset="0"/>
            </a:endParaRPr>
          </a:p>
          <a:p>
            <a:pPr marL="228600" lvl="1" indent="0">
              <a:buNone/>
            </a:pPr>
            <a:r>
              <a:rPr lang="en-US" dirty="0">
                <a:cs typeface="Times New Roman" charset="0"/>
              </a:rPr>
              <a:t>S</a:t>
            </a:r>
            <a:r>
              <a:rPr lang="en-US" dirty="0" smtClean="0">
                <a:cs typeface="Times New Roman" charset="0"/>
              </a:rPr>
              <a:t>ample </a:t>
            </a:r>
            <a:r>
              <a:rPr lang="en-US" dirty="0">
                <a:cs typeface="Times New Roman" charset="0"/>
              </a:rPr>
              <a:t>mean is different the population mean</a:t>
            </a:r>
            <a:endParaRPr lang="en-US" dirty="0"/>
          </a:p>
          <a:p>
            <a:endParaRPr lang="en-US" dirty="0"/>
          </a:p>
          <a:p>
            <a:pPr marL="0" indent="0">
              <a:buNone/>
            </a:pPr>
            <a:endParaRPr lang="en-US" dirty="0">
              <a:sym typeface="Symbol" charset="0"/>
            </a:endParaRPr>
          </a:p>
          <a:p>
            <a:pPr marL="0" indent="0">
              <a:buNone/>
            </a:pPr>
            <a:endParaRPr lang="en-US" dirty="0" smtClean="0"/>
          </a:p>
          <a:p>
            <a:pPr marL="0" indent="0">
              <a:buNone/>
            </a:pPr>
            <a:endParaRPr lang="en-US" dirty="0"/>
          </a:p>
          <a:p>
            <a:pPr marL="0" indent="0">
              <a:buNone/>
            </a:pPr>
            <a:r>
              <a:rPr lang="en-US" dirty="0"/>
              <a:t>P</a:t>
            </a:r>
            <a:r>
              <a:rPr lang="en-US" dirty="0" smtClean="0"/>
              <a:t>opulation mean = 66 </a:t>
            </a:r>
          </a:p>
          <a:p>
            <a:pPr marL="0" indent="0">
              <a:buNone/>
            </a:pPr>
            <a:endParaRPr lang="en-US" dirty="0"/>
          </a:p>
          <a:p>
            <a:pPr marL="0" indent="0">
              <a:buNone/>
            </a:pPr>
            <a:endParaRPr lang="en-US" dirty="0" smtClean="0"/>
          </a:p>
          <a:p>
            <a:pPr marL="0" indent="0">
              <a:buNone/>
            </a:pPr>
            <a:r>
              <a:rPr lang="en-US" dirty="0" smtClean="0"/>
              <a:t>Population mean ≠ 66</a:t>
            </a:r>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3476296682"/>
              </p:ext>
            </p:extLst>
          </p:nvPr>
        </p:nvGraphicFramePr>
        <p:xfrm>
          <a:off x="1625600" y="3343275"/>
          <a:ext cx="1873250" cy="568325"/>
        </p:xfrm>
        <a:graphic>
          <a:graphicData uri="http://schemas.openxmlformats.org/presentationml/2006/ole">
            <mc:AlternateContent xmlns:mc="http://schemas.openxmlformats.org/markup-compatibility/2006">
              <mc:Choice xmlns:v="urn:schemas-microsoft-com:vml" Requires="v">
                <p:oleObj spid="_x0000_s113040" name="Equation" r:id="rId4" imgW="711200" imgH="215900" progId="Equation.3">
                  <p:embed/>
                </p:oleObj>
              </mc:Choice>
              <mc:Fallback>
                <p:oleObj name="Equation" r:id="rId4" imgW="711200" imgH="215900" progId="Equation.3">
                  <p:embed/>
                  <p:pic>
                    <p:nvPicPr>
                      <p:cNvPr id="0" name=""/>
                      <p:cNvPicPr>
                        <a:picLocks noChangeAspect="1" noChangeArrowheads="1"/>
                      </p:cNvPicPr>
                      <p:nvPr/>
                    </p:nvPicPr>
                    <p:blipFill>
                      <a:blip r:embed="rId5"/>
                      <a:srcRect/>
                      <a:stretch>
                        <a:fillRect/>
                      </a:stretch>
                    </p:blipFill>
                    <p:spPr bwMode="auto">
                      <a:xfrm>
                        <a:off x="1625600" y="3343275"/>
                        <a:ext cx="1873250" cy="568325"/>
                      </a:xfrm>
                      <a:prstGeom prst="rect">
                        <a:avLst/>
                      </a:prstGeom>
                      <a:noFill/>
                      <a:ln>
                        <a:noFill/>
                      </a:ln>
                      <a:effectLs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271823532"/>
              </p:ext>
            </p:extLst>
          </p:nvPr>
        </p:nvGraphicFramePr>
        <p:xfrm>
          <a:off x="1625600" y="5149850"/>
          <a:ext cx="1852613" cy="539750"/>
        </p:xfrm>
        <a:graphic>
          <a:graphicData uri="http://schemas.openxmlformats.org/presentationml/2006/ole">
            <mc:AlternateContent xmlns:mc="http://schemas.openxmlformats.org/markup-compatibility/2006">
              <mc:Choice xmlns:v="urn:schemas-microsoft-com:vml" Requires="v">
                <p:oleObj spid="_x0000_s113041" name="Equation" r:id="rId6" imgW="698500" imgH="203200" progId="Equation.3">
                  <p:embed/>
                </p:oleObj>
              </mc:Choice>
              <mc:Fallback>
                <p:oleObj name="Equation" r:id="rId6" imgW="698500" imgH="203200" progId="Equation.3">
                  <p:embed/>
                  <p:pic>
                    <p:nvPicPr>
                      <p:cNvPr id="0" name=""/>
                      <p:cNvPicPr>
                        <a:picLocks noChangeAspect="1" noChangeArrowheads="1"/>
                      </p:cNvPicPr>
                      <p:nvPr/>
                    </p:nvPicPr>
                    <p:blipFill>
                      <a:blip r:embed="rId7"/>
                      <a:srcRect/>
                      <a:stretch>
                        <a:fillRect/>
                      </a:stretch>
                    </p:blipFill>
                    <p:spPr bwMode="auto">
                      <a:xfrm>
                        <a:off x="1625600" y="5149850"/>
                        <a:ext cx="1852613"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315737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3">
                                            <p:txEl>
                                              <p:pRg st="12" end="12"/>
                                            </p:txEl>
                                          </p:spTgt>
                                        </p:tgtEl>
                                        <p:attrNameLst>
                                          <p:attrName>style.visibility</p:attrName>
                                        </p:attrNameLst>
                                      </p:cBhvr>
                                      <p:to>
                                        <p:strVal val="visible"/>
                                      </p:to>
                                    </p:set>
                                    <p:anim calcmode="lin" valueType="num">
                                      <p:cBhvr additive="base">
                                        <p:cTn id="7" dur="500" fill="hold"/>
                                        <p:tgtEl>
                                          <p:spTgt spid="10243">
                                            <p:txEl>
                                              <p:pRg st="12" end="1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3">
                                            <p:txEl>
                                              <p:pRg st="15" end="15"/>
                                            </p:txEl>
                                          </p:spTgt>
                                        </p:tgtEl>
                                        <p:attrNameLst>
                                          <p:attrName>style.visibility</p:attrName>
                                        </p:attrNameLst>
                                      </p:cBhvr>
                                      <p:to>
                                        <p:strVal val="visible"/>
                                      </p:to>
                                    </p:set>
                                    <p:anim calcmode="lin" valueType="num">
                                      <p:cBhvr additive="base">
                                        <p:cTn id="13" dur="500" fill="hold"/>
                                        <p:tgtEl>
                                          <p:spTgt spid="10243">
                                            <p:txEl>
                                              <p:pRg st="15" end="1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3">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58865016"/>
              </p:ext>
            </p:extLst>
          </p:nvPr>
        </p:nvGraphicFramePr>
        <p:xfrm>
          <a:off x="2223598" y="3805238"/>
          <a:ext cx="1730375" cy="1325562"/>
        </p:xfrm>
        <a:graphic>
          <a:graphicData uri="http://schemas.openxmlformats.org/presentationml/2006/ole">
            <mc:AlternateContent xmlns:mc="http://schemas.openxmlformats.org/markup-compatibility/2006">
              <mc:Choice xmlns:v="urn:schemas-microsoft-com:vml" Requires="v">
                <p:oleObj spid="_x0000_s1240" name="Equation" r:id="rId3" imgW="596900" imgH="457200" progId="Equation.3">
                  <p:embed/>
                </p:oleObj>
              </mc:Choice>
              <mc:Fallback>
                <p:oleObj name="Equation" r:id="rId3" imgW="596900" imgH="457200" progId="Equation.3">
                  <p:embed/>
                  <p:pic>
                    <p:nvPicPr>
                      <p:cNvPr id="0" name=""/>
                      <p:cNvPicPr>
                        <a:picLocks noChangeAspect="1" noChangeArrowheads="1"/>
                      </p:cNvPicPr>
                      <p:nvPr/>
                    </p:nvPicPr>
                    <p:blipFill>
                      <a:blip r:embed="rId4"/>
                      <a:srcRect/>
                      <a:stretch>
                        <a:fillRect/>
                      </a:stretch>
                    </p:blipFill>
                    <p:spPr bwMode="auto">
                      <a:xfrm>
                        <a:off x="2223598" y="3805238"/>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7350886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17746948"/>
              </p:ext>
            </p:extLst>
          </p:nvPr>
        </p:nvGraphicFramePr>
        <p:xfrm>
          <a:off x="2223598" y="3805238"/>
          <a:ext cx="1730375" cy="1325562"/>
        </p:xfrm>
        <a:graphic>
          <a:graphicData uri="http://schemas.openxmlformats.org/presentationml/2006/ole">
            <mc:AlternateContent xmlns:mc="http://schemas.openxmlformats.org/markup-compatibility/2006">
              <mc:Choice xmlns:v="urn:schemas-microsoft-com:vml" Requires="v">
                <p:oleObj spid="_x0000_s233583" name="Equation" r:id="rId3" imgW="596900" imgH="457200" progId="Equation.3">
                  <p:embed/>
                </p:oleObj>
              </mc:Choice>
              <mc:Fallback>
                <p:oleObj name="Equation" r:id="rId3" imgW="596900" imgH="457200" progId="Equation.3">
                  <p:embed/>
                  <p:pic>
                    <p:nvPicPr>
                      <p:cNvPr id="0" name=""/>
                      <p:cNvPicPr>
                        <a:picLocks noChangeAspect="1" noChangeArrowheads="1"/>
                      </p:cNvPicPr>
                      <p:nvPr/>
                    </p:nvPicPr>
                    <p:blipFill>
                      <a:blip r:embed="rId4"/>
                      <a:srcRect/>
                      <a:stretch>
                        <a:fillRect/>
                      </a:stretch>
                    </p:blipFill>
                    <p:spPr bwMode="auto">
                      <a:xfrm>
                        <a:off x="2223598" y="3805238"/>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2593372726"/>
              </p:ext>
            </p:extLst>
          </p:nvPr>
        </p:nvGraphicFramePr>
        <p:xfrm>
          <a:off x="4676775" y="3796601"/>
          <a:ext cx="1363662" cy="936625"/>
        </p:xfrm>
        <a:graphic>
          <a:graphicData uri="http://schemas.openxmlformats.org/presentationml/2006/ole">
            <mc:AlternateContent xmlns:mc="http://schemas.openxmlformats.org/markup-compatibility/2006">
              <mc:Choice xmlns:v="urn:schemas-microsoft-com:vml" Requires="v">
                <p:oleObj spid="_x0000_s233584" name="Equation" r:id="rId5" imgW="609600" imgH="419100" progId="Equation.3">
                  <p:embed/>
                </p:oleObj>
              </mc:Choice>
              <mc:Fallback>
                <p:oleObj name="Equation" r:id="rId5" imgW="609600" imgH="419100" progId="Equation.3">
                  <p:embed/>
                  <p:pic>
                    <p:nvPicPr>
                      <p:cNvPr id="0" name=""/>
                      <p:cNvPicPr>
                        <a:picLocks noChangeAspect="1" noChangeArrowheads="1"/>
                      </p:cNvPicPr>
                      <p:nvPr/>
                    </p:nvPicPr>
                    <p:blipFill>
                      <a:blip r:embed="rId6"/>
                      <a:srcRect/>
                      <a:stretch>
                        <a:fillRect/>
                      </a:stretch>
                    </p:blipFill>
                    <p:spPr bwMode="auto">
                      <a:xfrm>
                        <a:off x="4676775" y="3796601"/>
                        <a:ext cx="1363662" cy="936625"/>
                      </a:xfrm>
                      <a:prstGeom prst="rect">
                        <a:avLst/>
                      </a:prstGeom>
                      <a:noFill/>
                      <a:ln>
                        <a:noFill/>
                      </a:ln>
                      <a:effectLst/>
                      <a:extLst/>
                    </p:spPr>
                  </p:pic>
                </p:oleObj>
              </mc:Fallback>
            </mc:AlternateContent>
          </a:graphicData>
        </a:graphic>
      </p:graphicFrame>
      <p:sp>
        <p:nvSpPr>
          <p:cNvPr id="8" name="Line Callout 1 7"/>
          <p:cNvSpPr/>
          <p:nvPr/>
        </p:nvSpPr>
        <p:spPr>
          <a:xfrm>
            <a:off x="6711803" y="3838018"/>
            <a:ext cx="2323997" cy="1187269"/>
          </a:xfrm>
          <a:prstGeom prst="borderCallout1">
            <a:avLst>
              <a:gd name="adj1" fmla="val 43388"/>
              <a:gd name="adj2" fmla="val -2381"/>
              <a:gd name="adj3" fmla="val 43104"/>
              <a:gd name="adj4" fmla="val -214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Standard error:</a:t>
            </a:r>
            <a:br>
              <a:rPr lang="en-US" dirty="0" smtClean="0"/>
            </a:br>
            <a:r>
              <a:rPr lang="en-US" dirty="0" err="1" smtClean="0"/>
              <a:t>Std</a:t>
            </a:r>
            <a:r>
              <a:rPr lang="en-US" dirty="0" smtClean="0"/>
              <a:t> </a:t>
            </a:r>
            <a:r>
              <a:rPr lang="en-US" dirty="0" err="1" smtClean="0"/>
              <a:t>Dv</a:t>
            </a:r>
            <a:r>
              <a:rPr lang="en-US" dirty="0" smtClean="0"/>
              <a:t> and N are derived from the </a:t>
            </a:r>
            <a:r>
              <a:rPr lang="en-US" i="1" dirty="0" smtClean="0"/>
              <a:t>sample</a:t>
            </a:r>
            <a:endParaRPr lang="en-US" dirty="0"/>
          </a:p>
        </p:txBody>
      </p:sp>
    </p:spTree>
    <p:extLst>
      <p:ext uri="{BB962C8B-B14F-4D97-AF65-F5344CB8AC3E}">
        <p14:creationId xmlns:p14="http://schemas.microsoft.com/office/powerpoint/2010/main" val="36354215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 up for meetings!</a:t>
            </a:r>
            <a:endParaRPr lang="en-US" dirty="0"/>
          </a:p>
        </p:txBody>
      </p:sp>
      <p:sp>
        <p:nvSpPr>
          <p:cNvPr id="3" name="Content Placeholder 2"/>
          <p:cNvSpPr>
            <a:spLocks noGrp="1"/>
          </p:cNvSpPr>
          <p:nvPr>
            <p:ph idx="1"/>
          </p:nvPr>
        </p:nvSpPr>
        <p:spPr/>
        <p:txBody>
          <a:bodyPr/>
          <a:lstStyle/>
          <a:p>
            <a:pPr marL="0" indent="0">
              <a:buNone/>
            </a:pPr>
            <a:r>
              <a:rPr lang="en-US" dirty="0"/>
              <a:t>http://</a:t>
            </a:r>
            <a:r>
              <a:rPr lang="en-US" dirty="0" err="1"/>
              <a:t>tinyurl.com</a:t>
            </a:r>
            <a:r>
              <a:rPr lang="en-US" dirty="0"/>
              <a:t>/</a:t>
            </a:r>
            <a:r>
              <a:rPr lang="en-US" dirty="0" smtClean="0"/>
              <a:t>km3j45d</a:t>
            </a:r>
            <a:endParaRPr lang="en-US" dirty="0"/>
          </a:p>
          <a:p>
            <a:pPr marL="0" indent="0">
              <a:buNone/>
            </a:pPr>
            <a:r>
              <a:rPr lang="en-US" dirty="0" smtClean="0"/>
              <a:t>Next Tuesday, 9-1.</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11836891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40216649"/>
              </p:ext>
            </p:extLst>
          </p:nvPr>
        </p:nvGraphicFramePr>
        <p:xfrm>
          <a:off x="2223598" y="3805238"/>
          <a:ext cx="1730375" cy="1325562"/>
        </p:xfrm>
        <a:graphic>
          <a:graphicData uri="http://schemas.openxmlformats.org/presentationml/2006/ole">
            <mc:AlternateContent xmlns:mc="http://schemas.openxmlformats.org/markup-compatibility/2006">
              <mc:Choice xmlns:v="urn:schemas-microsoft-com:vml" Requires="v">
                <p:oleObj spid="_x0000_s234599" name="Equation" r:id="rId3" imgW="596900" imgH="457200" progId="Equation.3">
                  <p:embed/>
                </p:oleObj>
              </mc:Choice>
              <mc:Fallback>
                <p:oleObj name="Equation" r:id="rId3" imgW="596900" imgH="457200" progId="Equation.3">
                  <p:embed/>
                  <p:pic>
                    <p:nvPicPr>
                      <p:cNvPr id="0" name=""/>
                      <p:cNvPicPr>
                        <a:picLocks noChangeAspect="1" noChangeArrowheads="1"/>
                      </p:cNvPicPr>
                      <p:nvPr/>
                    </p:nvPicPr>
                    <p:blipFill>
                      <a:blip r:embed="rId4"/>
                      <a:srcRect/>
                      <a:stretch>
                        <a:fillRect/>
                      </a:stretch>
                    </p:blipFill>
                    <p:spPr bwMode="auto">
                      <a:xfrm>
                        <a:off x="2223598" y="3805238"/>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10"/>
          <p:cNvGraphicFramePr>
            <a:graphicFrameLocks noChangeAspect="1"/>
          </p:cNvGraphicFramePr>
          <p:nvPr>
            <p:extLst>
              <p:ext uri="{D42A27DB-BD31-4B8C-83A1-F6EECF244321}">
                <p14:modId xmlns:p14="http://schemas.microsoft.com/office/powerpoint/2010/main" val="3615120113"/>
              </p:ext>
            </p:extLst>
          </p:nvPr>
        </p:nvGraphicFramePr>
        <p:xfrm>
          <a:off x="2251075" y="5333972"/>
          <a:ext cx="1355725" cy="1050925"/>
        </p:xfrm>
        <a:graphic>
          <a:graphicData uri="http://schemas.openxmlformats.org/presentationml/2006/ole">
            <mc:AlternateContent xmlns:mc="http://schemas.openxmlformats.org/markup-compatibility/2006">
              <mc:Choice xmlns:v="urn:schemas-microsoft-com:vml" Requires="v">
                <p:oleObj spid="_x0000_s234600" name="Equation" r:id="rId5" imgW="622300" imgH="482600" progId="Equation.3">
                  <p:embed/>
                </p:oleObj>
              </mc:Choice>
              <mc:Fallback>
                <p:oleObj name="Equation" r:id="rId5" imgW="622300" imgH="482600" progId="Equation.3">
                  <p:embed/>
                  <p:pic>
                    <p:nvPicPr>
                      <p:cNvPr id="0" name=""/>
                      <p:cNvPicPr>
                        <a:picLocks noChangeAspect="1" noChangeArrowheads="1"/>
                      </p:cNvPicPr>
                      <p:nvPr/>
                    </p:nvPicPr>
                    <p:blipFill>
                      <a:blip r:embed="rId6"/>
                      <a:srcRect/>
                      <a:stretch>
                        <a:fillRect/>
                      </a:stretch>
                    </p:blipFill>
                    <p:spPr bwMode="auto">
                      <a:xfrm>
                        <a:off x="2251075" y="5333972"/>
                        <a:ext cx="1355725" cy="1050925"/>
                      </a:xfrm>
                      <a:prstGeom prst="rect">
                        <a:avLst/>
                      </a:prstGeom>
                      <a:noFill/>
                      <a:ln>
                        <a:noFill/>
                      </a:ln>
                      <a:effectLst/>
                    </p:spPr>
                  </p:pic>
                </p:oleObj>
              </mc:Fallback>
            </mc:AlternateContent>
          </a:graphicData>
        </a:graphic>
      </p:graphicFrame>
      <p:sp>
        <p:nvSpPr>
          <p:cNvPr id="6" name="TextBox 5"/>
          <p:cNvSpPr txBox="1"/>
          <p:nvPr/>
        </p:nvSpPr>
        <p:spPr>
          <a:xfrm>
            <a:off x="613646" y="5369876"/>
            <a:ext cx="5865289" cy="646331"/>
          </a:xfrm>
          <a:prstGeom prst="rect">
            <a:avLst/>
          </a:prstGeom>
          <a:noFill/>
        </p:spPr>
        <p:txBody>
          <a:bodyPr wrap="square" rtlCol="0">
            <a:spAutoFit/>
          </a:bodyPr>
          <a:lstStyle/>
          <a:p>
            <a:r>
              <a:rPr lang="en-US" dirty="0" smtClean="0"/>
              <a:t>remember:					</a:t>
            </a:r>
          </a:p>
          <a:p>
            <a:r>
              <a:rPr lang="en-US" dirty="0" smtClean="0"/>
              <a:t>t approximates</a:t>
            </a:r>
            <a:r>
              <a:rPr lang="en-US" dirty="0"/>
              <a:t> </a:t>
            </a:r>
            <a:r>
              <a:rPr lang="en-US" dirty="0" smtClean="0"/>
              <a:t>			</a:t>
            </a:r>
            <a:endParaRPr lang="en-US" dirty="0"/>
          </a:p>
        </p:txBody>
      </p:sp>
    </p:spTree>
    <p:extLst>
      <p:ext uri="{BB962C8B-B14F-4D97-AF65-F5344CB8AC3E}">
        <p14:creationId xmlns:p14="http://schemas.microsoft.com/office/powerpoint/2010/main" val="29167408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a:t>
            </a:r>
          </a:p>
          <a:p>
            <a:pPr marL="0" indent="0">
              <a:buNone/>
            </a:pPr>
            <a:endParaRPr lang="en-US" dirty="0">
              <a:sym typeface="Symbol" charset="0"/>
            </a:endParaRPr>
          </a:p>
          <a:p>
            <a:pPr marL="0" indent="0">
              <a:buNone/>
            </a:pPr>
            <a:endParaRPr lang="en-US" dirty="0" smtClean="0">
              <a:sym typeface="Symbol" charset="0"/>
            </a:endParaRPr>
          </a:p>
          <a:p>
            <a:pPr marL="0" indent="0">
              <a:buNone/>
            </a:pPr>
            <a:endParaRPr lang="en-US" dirty="0">
              <a:sym typeface="Symbol" charset="0"/>
            </a:endParaRPr>
          </a:p>
          <a:p>
            <a:pPr marL="0" indent="0">
              <a:buNone/>
            </a:pPr>
            <a:endParaRPr lang="en-US" dirty="0" smtClean="0">
              <a:sym typeface="Symbol" charset="0"/>
            </a:endParaRPr>
          </a:p>
          <a:p>
            <a:pPr marL="514350" indent="-514350">
              <a:buAutoNum type="arabicPlain" startAt="3"/>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673731805"/>
              </p:ext>
            </p:extLst>
          </p:nvPr>
        </p:nvGraphicFramePr>
        <p:xfrm>
          <a:off x="2251075" y="3805238"/>
          <a:ext cx="4676775" cy="1325562"/>
        </p:xfrm>
        <a:graphic>
          <a:graphicData uri="http://schemas.openxmlformats.org/presentationml/2006/ole">
            <mc:AlternateContent xmlns:mc="http://schemas.openxmlformats.org/markup-compatibility/2006">
              <mc:Choice xmlns:v="urn:schemas-microsoft-com:vml" Requires="v">
                <p:oleObj spid="_x0000_s114896" name="Equation" r:id="rId3" imgW="1612900" imgH="457200" progId="Equation.3">
                  <p:embed/>
                </p:oleObj>
              </mc:Choice>
              <mc:Fallback>
                <p:oleObj name="Equation" r:id="rId3" imgW="1612900" imgH="457200" progId="Equation.3">
                  <p:embed/>
                  <p:pic>
                    <p:nvPicPr>
                      <p:cNvPr id="0" name=""/>
                      <p:cNvPicPr>
                        <a:picLocks noChangeAspect="1" noChangeArrowheads="1"/>
                      </p:cNvPicPr>
                      <p:nvPr/>
                    </p:nvPicPr>
                    <p:blipFill>
                      <a:blip r:embed="rId4"/>
                      <a:srcRect/>
                      <a:stretch>
                        <a:fillRect/>
                      </a:stretch>
                    </p:blipFill>
                    <p:spPr bwMode="auto">
                      <a:xfrm>
                        <a:off x="2251075" y="3805238"/>
                        <a:ext cx="46767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9584334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	</a:t>
            </a:r>
            <a:r>
              <a:rPr lang="en-US" dirty="0">
                <a:sym typeface="Symbol" charset="0"/>
              </a:rPr>
              <a:t>	</a:t>
            </a:r>
            <a:r>
              <a:rPr lang="en-US" dirty="0" smtClean="0">
                <a:sym typeface="Symbol" charset="0"/>
              </a:rPr>
              <a:t>	(</a:t>
            </a:r>
            <a:r>
              <a:rPr lang="en-US" dirty="0">
                <a:sym typeface="Symbol" charset="0"/>
              </a:rPr>
              <a:t>-2.5</a:t>
            </a:r>
            <a:r>
              <a:rPr lang="en-US" dirty="0" smtClean="0">
                <a:sym typeface="Symbol" charset="0"/>
              </a:rPr>
              <a:t>)</a:t>
            </a:r>
          </a:p>
        </p:txBody>
      </p:sp>
    </p:spTree>
    <p:extLst>
      <p:ext uri="{BB962C8B-B14F-4D97-AF65-F5344CB8AC3E}">
        <p14:creationId xmlns:p14="http://schemas.microsoft.com/office/powerpoint/2010/main" val="312155900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a:t>
            </a:r>
            <a:r>
              <a:rPr lang="en-US" dirty="0" smtClean="0">
                <a:sym typeface="Symbol" charset="0"/>
              </a:rPr>
              <a:t>	(</a:t>
            </a:r>
            <a:r>
              <a:rPr lang="en-US" dirty="0">
                <a:sym typeface="Symbol" charset="0"/>
              </a:rPr>
              <a:t>-2.5)</a:t>
            </a:r>
            <a:endParaRPr lang="en-US" dirty="0" smtClean="0">
              <a:sym typeface="Symbol" charset="0"/>
            </a:endParaRPr>
          </a:p>
          <a:p>
            <a:pPr marL="0" indent="0">
              <a:buNone/>
            </a:pPr>
            <a:r>
              <a:rPr lang="en-US" dirty="0" smtClean="0">
                <a:sym typeface="Symbol" charset="0"/>
              </a:rPr>
              <a:t>4 Determine the critical value (look up </a:t>
            </a:r>
            <a:r>
              <a:rPr lang="en-US" dirty="0"/>
              <a:t> </a:t>
            </a:r>
            <a:r>
              <a:rPr lang="en-US" dirty="0" smtClean="0">
                <a:sym typeface="Symbol" charset="0"/>
              </a:rPr>
              <a:t> and N-1)</a:t>
            </a:r>
            <a:endParaRPr lang="en-US" dirty="0"/>
          </a:p>
        </p:txBody>
      </p:sp>
    </p:spTree>
    <p:extLst>
      <p:ext uri="{BB962C8B-B14F-4D97-AF65-F5344CB8AC3E}">
        <p14:creationId xmlns:p14="http://schemas.microsoft.com/office/powerpoint/2010/main" val="20642809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(-2.5)</a:t>
            </a:r>
          </a:p>
          <a:p>
            <a:pPr marL="0" indent="0">
              <a:buNone/>
            </a:pPr>
            <a:r>
              <a:rPr lang="en-US" dirty="0" smtClean="0">
                <a:sym typeface="Symbol" charset="0"/>
              </a:rPr>
              <a:t>4 Determine the critical value (look up </a:t>
            </a:r>
            <a:r>
              <a:rPr lang="en-US" dirty="0"/>
              <a:t> </a:t>
            </a:r>
            <a:r>
              <a:rPr lang="en-US" dirty="0" smtClean="0">
                <a:sym typeface="Symbol" charset="0"/>
              </a:rPr>
              <a:t> and N-1). =.05; N-1 = 24. t</a:t>
            </a:r>
            <a:r>
              <a:rPr lang="en-US" baseline="-25000" dirty="0" smtClean="0">
                <a:sym typeface="Symbol" charset="0"/>
              </a:rPr>
              <a:t>.05</a:t>
            </a:r>
            <a:r>
              <a:rPr lang="en-US" dirty="0" smtClean="0">
                <a:sym typeface="Symbol" charset="0"/>
              </a:rPr>
              <a:t> = 2.06</a:t>
            </a:r>
            <a:endParaRPr lang="en-US" dirty="0">
              <a:sym typeface="Symbol" charset="0"/>
            </a:endParaRPr>
          </a:p>
          <a:p>
            <a:pPr marL="514350" indent="-514350">
              <a:buAutoNum type="arabicPlain" startAt="3"/>
            </a:pPr>
            <a:endParaRPr lang="en-US" dirty="0"/>
          </a:p>
        </p:txBody>
      </p:sp>
    </p:spTree>
    <p:extLst>
      <p:ext uri="{BB962C8B-B14F-4D97-AF65-F5344CB8AC3E}">
        <p14:creationId xmlns:p14="http://schemas.microsoft.com/office/powerpoint/2010/main" val="17640634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endParaRPr lang="en-US" dirty="0"/>
          </a:p>
        </p:txBody>
      </p:sp>
    </p:spTree>
    <p:extLst>
      <p:ext uri="{BB962C8B-B14F-4D97-AF65-F5344CB8AC3E}">
        <p14:creationId xmlns:p14="http://schemas.microsoft.com/office/powerpoint/2010/main" val="5246017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statistic </a:t>
            </a:r>
            <a:r>
              <a:rPr lang="en-US" dirty="0" smtClean="0">
                <a:sym typeface="Symbol" charset="0"/>
              </a:rPr>
              <a:t>(t)</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decision rule</a:t>
            </a:r>
            <a:endParaRPr lang="en-US" dirty="0"/>
          </a:p>
        </p:txBody>
      </p:sp>
    </p:spTree>
    <p:extLst>
      <p:ext uri="{BB962C8B-B14F-4D97-AF65-F5344CB8AC3E}">
        <p14:creationId xmlns:p14="http://schemas.microsoft.com/office/powerpoint/2010/main" val="42339505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 </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a:t>
            </a:r>
            <a:r>
              <a:rPr lang="en-US" dirty="0">
                <a:sym typeface="Symbol" charset="0"/>
              </a:rPr>
              <a:t>decision </a:t>
            </a:r>
            <a:r>
              <a:rPr lang="en-US" dirty="0" smtClean="0">
                <a:sym typeface="Symbol" charset="0"/>
              </a:rPr>
              <a:t>rule     |</a:t>
            </a:r>
            <a:r>
              <a:rPr lang="en-US" dirty="0">
                <a:sym typeface="Symbol" charset="0"/>
              </a:rPr>
              <a:t>t| &lt; </a:t>
            </a:r>
            <a:r>
              <a:rPr lang="en-US" dirty="0" smtClean="0">
                <a:sym typeface="Symbol" charset="0"/>
              </a:rPr>
              <a:t>|t</a:t>
            </a:r>
            <a:r>
              <a:rPr lang="en-US" baseline="-25000" dirty="0">
                <a:sym typeface="Symbol" charset="0"/>
              </a:rPr>
              <a:t></a:t>
            </a:r>
            <a:r>
              <a:rPr lang="en-US" dirty="0" smtClean="0">
                <a:sym typeface="Symbol" charset="0"/>
              </a:rPr>
              <a:t>| </a:t>
            </a:r>
            <a:r>
              <a:rPr lang="en-US" dirty="0">
                <a:sym typeface="Wingdings"/>
              </a:rPr>
              <a:t> H</a:t>
            </a:r>
            <a:r>
              <a:rPr lang="en-US" baseline="-25000" dirty="0">
                <a:sym typeface="Wingdings"/>
              </a:rPr>
              <a:t>0</a:t>
            </a:r>
            <a:r>
              <a:rPr lang="en-US" dirty="0">
                <a:sym typeface="Wingdings"/>
              </a:rPr>
              <a:t> is true</a:t>
            </a:r>
            <a:endParaRPr lang="en-US" dirty="0">
              <a:sym typeface="Symbol" charset="0"/>
            </a:endParaRPr>
          </a:p>
          <a:p>
            <a:pPr marL="0" indent="0">
              <a:buNone/>
            </a:pPr>
            <a:endParaRPr lang="en-US" dirty="0"/>
          </a:p>
        </p:txBody>
      </p:sp>
    </p:spTree>
    <p:extLst>
      <p:ext uri="{BB962C8B-B14F-4D97-AF65-F5344CB8AC3E}">
        <p14:creationId xmlns:p14="http://schemas.microsoft.com/office/powerpoint/2010/main" val="16862973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 </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a:t>
            </a:r>
            <a:r>
              <a:rPr lang="en-US" dirty="0">
                <a:sym typeface="Symbol" charset="0"/>
              </a:rPr>
              <a:t>decision </a:t>
            </a:r>
            <a:r>
              <a:rPr lang="en-US" dirty="0" smtClean="0">
                <a:sym typeface="Symbol" charset="0"/>
              </a:rPr>
              <a:t>rule     |</a:t>
            </a:r>
            <a:r>
              <a:rPr lang="en-US" dirty="0">
                <a:sym typeface="Symbol" charset="0"/>
              </a:rPr>
              <a:t>t| &lt; </a:t>
            </a:r>
            <a:r>
              <a:rPr lang="en-US" dirty="0" smtClean="0">
                <a:sym typeface="Symbol" charset="0"/>
              </a:rPr>
              <a:t>|t</a:t>
            </a:r>
            <a:r>
              <a:rPr lang="en-US" baseline="-25000" dirty="0">
                <a:sym typeface="Symbol" charset="0"/>
              </a:rPr>
              <a:t></a:t>
            </a:r>
            <a:r>
              <a:rPr lang="en-US" dirty="0" smtClean="0">
                <a:sym typeface="Symbol" charset="0"/>
              </a:rPr>
              <a:t>| </a:t>
            </a:r>
            <a:r>
              <a:rPr lang="en-US" dirty="0">
                <a:sym typeface="Wingdings"/>
              </a:rPr>
              <a:t> H</a:t>
            </a:r>
            <a:r>
              <a:rPr lang="en-US" baseline="-25000" dirty="0">
                <a:sym typeface="Wingdings"/>
              </a:rPr>
              <a:t>0</a:t>
            </a:r>
            <a:r>
              <a:rPr lang="en-US" dirty="0">
                <a:sym typeface="Wingdings"/>
              </a:rPr>
              <a:t> is </a:t>
            </a:r>
            <a:r>
              <a:rPr lang="en-US" dirty="0" smtClean="0">
                <a:sym typeface="Wingdings"/>
              </a:rPr>
              <a:t>true</a:t>
            </a:r>
          </a:p>
          <a:p>
            <a:pPr marL="0" indent="0">
              <a:buNone/>
            </a:pPr>
            <a:r>
              <a:rPr lang="en-US" dirty="0" smtClean="0">
                <a:sym typeface="Wingdings"/>
              </a:rPr>
              <a:t>6 State conclusion</a:t>
            </a:r>
            <a:endParaRPr lang="en-US" dirty="0">
              <a:sym typeface="Symbol" charset="0"/>
            </a:endParaRPr>
          </a:p>
          <a:p>
            <a:pPr marL="0" indent="0">
              <a:buNone/>
            </a:pPr>
            <a:endParaRPr lang="en-US" dirty="0"/>
          </a:p>
        </p:txBody>
      </p:sp>
    </p:spTree>
    <p:extLst>
      <p:ext uri="{BB962C8B-B14F-4D97-AF65-F5344CB8AC3E}">
        <p14:creationId xmlns:p14="http://schemas.microsoft.com/office/powerpoint/2010/main" val="12872897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Six Steps for Significance Tests</a:t>
            </a:r>
          </a:p>
        </p:txBody>
      </p:sp>
      <p:sp>
        <p:nvSpPr>
          <p:cNvPr id="10243" name="Rectangle 3"/>
          <p:cNvSpPr>
            <a:spLocks noGrp="1" noChangeArrowheads="1"/>
          </p:cNvSpPr>
          <p:nvPr>
            <p:ph type="body" idx="1"/>
          </p:nvPr>
        </p:nvSpPr>
        <p:spPr/>
        <p:txBody>
          <a:bodyPr/>
          <a:lstStyle/>
          <a:p>
            <a:pPr marL="0" indent="0">
              <a:buNone/>
            </a:pPr>
            <a:r>
              <a:rPr lang="en-US" dirty="0"/>
              <a:t>1 Set </a:t>
            </a:r>
            <a:r>
              <a:rPr lang="en-US" dirty="0">
                <a:sym typeface="Symbol" charset="0"/>
              </a:rPr>
              <a:t> (alpha or </a:t>
            </a:r>
            <a:r>
              <a:rPr lang="en-US" i="1" dirty="0">
                <a:sym typeface="Symbol" charset="0"/>
              </a:rPr>
              <a:t>p</a:t>
            </a:r>
            <a:r>
              <a:rPr lang="en-US" dirty="0">
                <a:sym typeface="Symbol" charset="0"/>
              </a:rPr>
              <a:t> level) 				(.05</a:t>
            </a:r>
            <a:r>
              <a:rPr lang="en-US" dirty="0" smtClean="0">
                <a:sym typeface="Symbol" charset="0"/>
              </a:rPr>
              <a:t>) </a:t>
            </a:r>
          </a:p>
          <a:p>
            <a:pPr marL="0" indent="0">
              <a:buNone/>
            </a:pPr>
            <a:r>
              <a:rPr lang="en-US" dirty="0" smtClean="0">
                <a:sym typeface="Symbol" charset="0"/>
              </a:rPr>
              <a:t>2 State </a:t>
            </a:r>
            <a:r>
              <a:rPr lang="en-US" dirty="0">
                <a:sym typeface="Symbol" charset="0"/>
              </a:rPr>
              <a:t>null and alternative hypotheses</a:t>
            </a:r>
          </a:p>
          <a:p>
            <a:pPr marL="0" indent="0">
              <a:buNone/>
            </a:pPr>
            <a:r>
              <a:rPr lang="en-US" dirty="0" smtClean="0">
                <a:sym typeface="Symbol" charset="0"/>
              </a:rPr>
              <a:t>3 Calculate </a:t>
            </a:r>
            <a:r>
              <a:rPr lang="en-US" dirty="0">
                <a:sym typeface="Symbol" charset="0"/>
              </a:rPr>
              <a:t>test </a:t>
            </a:r>
            <a:r>
              <a:rPr lang="en-US" dirty="0" smtClean="0">
                <a:sym typeface="Symbol" charset="0"/>
              </a:rPr>
              <a:t>statistic (t) </a:t>
            </a:r>
            <a:r>
              <a:rPr lang="en-US" dirty="0">
                <a:sym typeface="Symbol" charset="0"/>
              </a:rPr>
              <a:t>			(-2.5)</a:t>
            </a:r>
          </a:p>
          <a:p>
            <a:pPr marL="0" indent="0">
              <a:buNone/>
            </a:pPr>
            <a:r>
              <a:rPr lang="en-US" dirty="0" smtClean="0">
                <a:sym typeface="Symbol" charset="0"/>
              </a:rPr>
              <a:t>4 Determine the critical value (t</a:t>
            </a:r>
            <a:r>
              <a:rPr lang="en-US" baseline="-25000" dirty="0" smtClean="0">
                <a:sym typeface="Symbol" charset="0"/>
              </a:rPr>
              <a:t></a:t>
            </a:r>
            <a:r>
              <a:rPr lang="en-US" dirty="0" smtClean="0">
                <a:sym typeface="Symbol" charset="0"/>
              </a:rPr>
              <a:t>)	(2.06)</a:t>
            </a:r>
          </a:p>
          <a:p>
            <a:pPr marL="0" indent="0">
              <a:buNone/>
            </a:pPr>
            <a:r>
              <a:rPr lang="en-US" dirty="0" smtClean="0">
                <a:sym typeface="Symbol" charset="0"/>
              </a:rPr>
              <a:t>5 State </a:t>
            </a:r>
            <a:r>
              <a:rPr lang="en-US" dirty="0">
                <a:sym typeface="Symbol" charset="0"/>
              </a:rPr>
              <a:t>decision </a:t>
            </a:r>
            <a:r>
              <a:rPr lang="en-US" dirty="0" smtClean="0">
                <a:sym typeface="Symbol" charset="0"/>
              </a:rPr>
              <a:t>rule    </a:t>
            </a:r>
            <a:r>
              <a:rPr lang="en-US" sz="2400" dirty="0" smtClean="0">
                <a:sym typeface="Symbol" charset="0"/>
              </a:rPr>
              <a:t> |</a:t>
            </a:r>
            <a:r>
              <a:rPr lang="en-US" sz="2400" dirty="0">
                <a:sym typeface="Symbol" charset="0"/>
              </a:rPr>
              <a:t>t| &lt; </a:t>
            </a:r>
            <a:r>
              <a:rPr lang="en-US" sz="2400" dirty="0" smtClean="0">
                <a:sym typeface="Symbol" charset="0"/>
              </a:rPr>
              <a:t>|t</a:t>
            </a:r>
            <a:r>
              <a:rPr lang="en-US" sz="2400" baseline="-25000" dirty="0">
                <a:sym typeface="Symbol" charset="0"/>
              </a:rPr>
              <a:t></a:t>
            </a:r>
            <a:r>
              <a:rPr lang="en-US" sz="2400" dirty="0" smtClean="0">
                <a:sym typeface="Symbol" charset="0"/>
              </a:rPr>
              <a:t>| </a:t>
            </a:r>
            <a:r>
              <a:rPr lang="en-US" sz="2400" dirty="0">
                <a:sym typeface="Wingdings"/>
              </a:rPr>
              <a:t> </a:t>
            </a:r>
            <a:r>
              <a:rPr lang="en-US" sz="2400" dirty="0" smtClean="0">
                <a:sym typeface="Wingdings"/>
              </a:rPr>
              <a:t>H</a:t>
            </a:r>
            <a:r>
              <a:rPr lang="en-US" sz="2400" baseline="-25000" dirty="0">
                <a:sym typeface="Wingdings"/>
              </a:rPr>
              <a:t>1</a:t>
            </a:r>
            <a:r>
              <a:rPr lang="en-US" sz="2400" dirty="0" smtClean="0">
                <a:sym typeface="Wingdings"/>
              </a:rPr>
              <a:t> </a:t>
            </a:r>
            <a:r>
              <a:rPr lang="en-US" sz="2400" dirty="0">
                <a:sym typeface="Wingdings"/>
              </a:rPr>
              <a:t>is </a:t>
            </a:r>
            <a:r>
              <a:rPr lang="en-US" sz="2400" dirty="0" smtClean="0">
                <a:sym typeface="Wingdings"/>
              </a:rPr>
              <a:t>rejected</a:t>
            </a:r>
          </a:p>
          <a:p>
            <a:pPr marL="0" indent="0">
              <a:buNone/>
            </a:pPr>
            <a:r>
              <a:rPr lang="en-US" sz="2400" dirty="0">
                <a:sym typeface="Wingdings"/>
              </a:rPr>
              <a:t>	</a:t>
            </a:r>
            <a:r>
              <a:rPr lang="en-US" sz="2400" dirty="0" smtClean="0">
                <a:sym typeface="Wingdings"/>
              </a:rPr>
              <a:t>							else H</a:t>
            </a:r>
            <a:r>
              <a:rPr lang="en-US" sz="2400" baseline="-25000" dirty="0" smtClean="0">
                <a:sym typeface="Wingdings"/>
              </a:rPr>
              <a:t>0</a:t>
            </a:r>
            <a:r>
              <a:rPr lang="en-US" sz="2400" dirty="0" smtClean="0">
                <a:sym typeface="Wingdings"/>
              </a:rPr>
              <a:t> is rejected</a:t>
            </a:r>
            <a:endParaRPr lang="en-US" dirty="0" smtClean="0">
              <a:sym typeface="Wingdings"/>
            </a:endParaRPr>
          </a:p>
          <a:p>
            <a:pPr marL="0" indent="0">
              <a:buNone/>
            </a:pPr>
            <a:r>
              <a:rPr lang="en-US" dirty="0" smtClean="0">
                <a:sym typeface="Wingdings"/>
              </a:rPr>
              <a:t>6 State conclusion		</a:t>
            </a:r>
          </a:p>
          <a:p>
            <a:pPr marL="0" indent="0">
              <a:buNone/>
            </a:pPr>
            <a:r>
              <a:rPr lang="en-US" dirty="0">
                <a:sym typeface="Wingdings"/>
              </a:rPr>
              <a:t>	</a:t>
            </a:r>
            <a:r>
              <a:rPr lang="en-US" dirty="0" smtClean="0">
                <a:sym typeface="Wingdings"/>
              </a:rPr>
              <a:t>		</a:t>
            </a:r>
            <a:r>
              <a:rPr lang="en-US" dirty="0" smtClean="0">
                <a:sym typeface="Symbol" charset="0"/>
              </a:rPr>
              <a:t>2.5 </a:t>
            </a:r>
            <a:r>
              <a:rPr lang="en-US" dirty="0">
                <a:sym typeface="Symbol" charset="0"/>
              </a:rPr>
              <a:t>&gt; 2.06  Reject </a:t>
            </a:r>
            <a:r>
              <a:rPr lang="en-US" dirty="0">
                <a:sym typeface="Wingdings"/>
              </a:rPr>
              <a:t>H</a:t>
            </a:r>
            <a:r>
              <a:rPr lang="en-US" baseline="-25000" dirty="0">
                <a:sym typeface="Wingdings"/>
              </a:rPr>
              <a:t>0</a:t>
            </a:r>
          </a:p>
          <a:p>
            <a:pPr marL="0" indent="0">
              <a:buNone/>
            </a:pPr>
            <a:endParaRPr lang="en-US" dirty="0">
              <a:sym typeface="Symbol" charset="0"/>
            </a:endParaRPr>
          </a:p>
          <a:p>
            <a:pPr marL="0" indent="0">
              <a:buNone/>
            </a:pPr>
            <a:endParaRPr lang="en-US" dirty="0"/>
          </a:p>
        </p:txBody>
      </p:sp>
    </p:spTree>
    <p:extLst>
      <p:ext uri="{BB962C8B-B14F-4D97-AF65-F5344CB8AC3E}">
        <p14:creationId xmlns:p14="http://schemas.microsoft.com/office/powerpoint/2010/main" val="30733795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3010055"/>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z="2800" dirty="0"/>
              <a:t>Calculate and interpret the </a:t>
            </a:r>
            <a:r>
              <a:rPr lang="en-US" sz="2800" dirty="0" smtClean="0"/>
              <a:t>a t-statistic</a:t>
            </a:r>
          </a:p>
          <a:p>
            <a:pPr marL="320675" indent="-320675" defTabSz="852488">
              <a:spcBef>
                <a:spcPct val="25000"/>
              </a:spcBef>
              <a:buSzPct val="80000"/>
            </a:pPr>
            <a:r>
              <a:rPr lang="en-US" sz="2800" dirty="0" smtClean="0"/>
              <a:t>Chec</a:t>
            </a:r>
            <a:r>
              <a:rPr lang="en-US" dirty="0" smtClean="0"/>
              <a:t>k that your data meets the assumptions of a t-test</a:t>
            </a:r>
          </a:p>
          <a:p>
            <a:pPr marL="320675" indent="-320675" defTabSz="852488">
              <a:spcBef>
                <a:spcPct val="25000"/>
              </a:spcBef>
              <a:buSzPct val="80000"/>
            </a:pPr>
            <a:r>
              <a:rPr lang="en-US" sz="2800" dirty="0" smtClean="0"/>
              <a:t>Critique incorrect use of t-test</a:t>
            </a:r>
          </a:p>
        </p:txBody>
      </p:sp>
    </p:spTree>
    <p:extLst>
      <p:ext uri="{BB962C8B-B14F-4D97-AF65-F5344CB8AC3E}">
        <p14:creationId xmlns:p14="http://schemas.microsoft.com/office/powerpoint/2010/main" val="129170852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1207844675"/>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2692"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47011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It tests how good your sample is (how many standard deviations from the population mean the sample mean is)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513509703"/>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3716"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07474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3682928006"/>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4746"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990650316"/>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4747"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058170826"/>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4748"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3344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a:p>
            <a:pPr marL="0" indent="0">
              <a:buNone/>
            </a:pPr>
            <a:r>
              <a:rPr lang="en-US" dirty="0" smtClean="0"/>
              <a:t>It is an estimated z score </a:t>
            </a:r>
            <a:br>
              <a:rPr lang="en-US" dirty="0" smtClean="0"/>
            </a:br>
            <a:r>
              <a:rPr lang="en-US" dirty="0" smtClean="0"/>
              <a:t>	(based on an estimated pop mean)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897287577"/>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5770"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52992295"/>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5771"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4071576209"/>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5772"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58498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a:p>
            <a:pPr marL="0" indent="0">
              <a:buNone/>
            </a:pPr>
            <a:r>
              <a:rPr lang="en-US" dirty="0" smtClean="0"/>
              <a:t>One use of t is to compare to the </a:t>
            </a:r>
            <a:r>
              <a:rPr lang="en-US" i="1" dirty="0" smtClean="0"/>
              <a:t>critical value </a:t>
            </a:r>
            <a:r>
              <a:rPr lang="en-US" dirty="0">
                <a:sym typeface="Symbol" charset="0"/>
              </a:rPr>
              <a:t>t</a:t>
            </a:r>
            <a:r>
              <a:rPr lang="en-US" baseline="-25000" dirty="0">
                <a:sym typeface="Symbol" charset="0"/>
              </a:rPr>
              <a:t></a:t>
            </a:r>
            <a:r>
              <a:rPr lang="en-US" dirty="0" smtClean="0"/>
              <a:t> (look up </a:t>
            </a:r>
            <a:r>
              <a:rPr lang="en-US" dirty="0" smtClean="0">
                <a:sym typeface="Symbol" charset="0"/>
              </a:rPr>
              <a:t> and N-1 to get this)</a:t>
            </a:r>
          </a:p>
          <a:p>
            <a:pPr marL="0" indent="0">
              <a:buNone/>
            </a:pPr>
            <a:r>
              <a:rPr lang="en-US" dirty="0" smtClean="0">
                <a:sym typeface="Wingdings"/>
              </a:rPr>
              <a:t> Lets us accept or reject H</a:t>
            </a:r>
            <a:r>
              <a:rPr lang="en-US" baseline="-25000" dirty="0" smtClean="0">
                <a:sym typeface="Wingdings"/>
              </a:rPr>
              <a:t>0 </a:t>
            </a:r>
            <a:r>
              <a:rPr lang="en-US" dirty="0" smtClean="0">
                <a:sym typeface="Wingdings"/>
              </a:rPr>
              <a:t>if t &gt; </a:t>
            </a:r>
            <a:r>
              <a:rPr lang="en-US" dirty="0">
                <a:sym typeface="Symbol" charset="0"/>
              </a:rPr>
              <a:t>t</a:t>
            </a:r>
            <a:r>
              <a:rPr lang="en-US" baseline="-25000" dirty="0">
                <a:sym typeface="Symbol" charset="0"/>
              </a:rPr>
              <a:t></a:t>
            </a:r>
            <a:r>
              <a:rPr lang="en-US" dirty="0"/>
              <a:t> </a:t>
            </a:r>
            <a:endParaRPr lang="en-US" baseline="-25000" dirty="0"/>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1733051845"/>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6794"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974630259"/>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6795"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900445734"/>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6796"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58719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pPr marL="0" indent="0">
              <a:buNone/>
            </a:pPr>
            <a:r>
              <a:rPr lang="en-US" dirty="0" smtClean="0"/>
              <a:t>What does a z score mean?</a:t>
            </a:r>
          </a:p>
          <a:p>
            <a:pPr marL="0" indent="0">
              <a:buNone/>
            </a:pPr>
            <a:endParaRPr lang="en-US" dirty="0"/>
          </a:p>
          <a:p>
            <a:pPr marL="0" indent="0">
              <a:buNone/>
            </a:pPr>
            <a:endParaRPr lang="en-US" dirty="0" smtClean="0"/>
          </a:p>
          <a:p>
            <a:pPr marL="0" indent="0">
              <a:buNone/>
            </a:pPr>
            <a:r>
              <a:rPr lang="en-US" dirty="0" smtClean="0"/>
              <a:t>What does a t statistic mean?</a:t>
            </a:r>
          </a:p>
          <a:p>
            <a:pPr marL="0" indent="0">
              <a:buNone/>
            </a:pPr>
            <a:r>
              <a:rPr lang="en-US" dirty="0" smtClean="0"/>
              <a:t>				where:</a:t>
            </a:r>
            <a:endParaRPr lang="en-US" dirty="0"/>
          </a:p>
          <a:p>
            <a:pPr marL="0" indent="0">
              <a:buNone/>
            </a:pPr>
            <a:endParaRPr lang="en-US" dirty="0" smtClean="0"/>
          </a:p>
          <a:p>
            <a:pPr marL="0" indent="0">
              <a:buNone/>
            </a:pPr>
            <a:r>
              <a:rPr lang="en-US" dirty="0" smtClean="0"/>
              <a:t>If we solve for μ </a:t>
            </a:r>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graphicFrame>
        <p:nvGraphicFramePr>
          <p:cNvPr id="7" name="Object 10"/>
          <p:cNvGraphicFramePr>
            <a:graphicFrameLocks noChangeAspect="1"/>
          </p:cNvGraphicFramePr>
          <p:nvPr>
            <p:extLst>
              <p:ext uri="{D42A27DB-BD31-4B8C-83A1-F6EECF244321}">
                <p14:modId xmlns:p14="http://schemas.microsoft.com/office/powerpoint/2010/main" val="2349150866"/>
              </p:ext>
            </p:extLst>
          </p:nvPr>
        </p:nvGraphicFramePr>
        <p:xfrm>
          <a:off x="1128943" y="2375774"/>
          <a:ext cx="1355725" cy="1050925"/>
        </p:xfrm>
        <a:graphic>
          <a:graphicData uri="http://schemas.openxmlformats.org/presentationml/2006/ole">
            <mc:AlternateContent xmlns:mc="http://schemas.openxmlformats.org/markup-compatibility/2006">
              <mc:Choice xmlns:v="urn:schemas-microsoft-com:vml" Requires="v">
                <p:oleObj spid="_x0000_s247827"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1128943" y="2375774"/>
                        <a:ext cx="1355725" cy="1050925"/>
                      </a:xfrm>
                      <a:prstGeom prst="rect">
                        <a:avLst/>
                      </a:prstGeom>
                      <a:noFill/>
                      <a:ln>
                        <a:noFill/>
                      </a:ln>
                      <a:effectLst/>
                    </p:spPr>
                  </p:pic>
                </p:oleObj>
              </mc:Fallback>
            </mc:AlternateContent>
          </a:graphicData>
        </a:graphic>
      </p:graphicFrame>
      <p:sp>
        <p:nvSpPr>
          <p:cNvPr id="8" name="TextBox 7"/>
          <p:cNvSpPr txBox="1"/>
          <p:nvPr/>
        </p:nvSpPr>
        <p:spPr>
          <a:xfrm>
            <a:off x="2026120" y="4233100"/>
            <a:ext cx="184666" cy="369332"/>
          </a:xfrm>
          <a:prstGeom prst="rect">
            <a:avLst/>
          </a:prstGeom>
          <a:noFill/>
        </p:spPr>
        <p:txBody>
          <a:bodyPr wrap="none"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4214644564"/>
              </p:ext>
            </p:extLst>
          </p:nvPr>
        </p:nvGraphicFramePr>
        <p:xfrm>
          <a:off x="1160933" y="3939651"/>
          <a:ext cx="1323736" cy="1014054"/>
        </p:xfrm>
        <a:graphic>
          <a:graphicData uri="http://schemas.openxmlformats.org/presentationml/2006/ole">
            <mc:AlternateContent xmlns:mc="http://schemas.openxmlformats.org/markup-compatibility/2006">
              <mc:Choice xmlns:v="urn:schemas-microsoft-com:vml" Requires="v">
                <p:oleObj spid="_x0000_s247828" name="Equation" r:id="rId5" imgW="596900" imgH="457200" progId="Equation.3">
                  <p:embed/>
                </p:oleObj>
              </mc:Choice>
              <mc:Fallback>
                <p:oleObj name="Equation" r:id="rId5" imgW="596900" imgH="457200" progId="Equation.3">
                  <p:embed/>
                  <p:pic>
                    <p:nvPicPr>
                      <p:cNvPr id="0" name=""/>
                      <p:cNvPicPr>
                        <a:picLocks noChangeAspect="1" noChangeArrowheads="1"/>
                      </p:cNvPicPr>
                      <p:nvPr/>
                    </p:nvPicPr>
                    <p:blipFill>
                      <a:blip r:embed="rId6"/>
                      <a:srcRect/>
                      <a:stretch>
                        <a:fillRect/>
                      </a:stretch>
                    </p:blipFill>
                    <p:spPr bwMode="auto">
                      <a:xfrm>
                        <a:off x="1160933" y="3939651"/>
                        <a:ext cx="1323736" cy="1014054"/>
                      </a:xfrm>
                      <a:prstGeom prst="rect">
                        <a:avLst/>
                      </a:prstGeom>
                      <a:noFill/>
                      <a:ln>
                        <a:noFill/>
                      </a:ln>
                      <a:effectLs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37973973"/>
              </p:ext>
            </p:extLst>
          </p:nvPr>
        </p:nvGraphicFramePr>
        <p:xfrm>
          <a:off x="4111303" y="3764787"/>
          <a:ext cx="1363662" cy="936625"/>
        </p:xfrm>
        <a:graphic>
          <a:graphicData uri="http://schemas.openxmlformats.org/presentationml/2006/ole">
            <mc:AlternateContent xmlns:mc="http://schemas.openxmlformats.org/markup-compatibility/2006">
              <mc:Choice xmlns:v="urn:schemas-microsoft-com:vml" Requires="v">
                <p:oleObj spid="_x0000_s247829" name="Equation" r:id="rId7" imgW="609600" imgH="419100" progId="Equation.3">
                  <p:embed/>
                </p:oleObj>
              </mc:Choice>
              <mc:Fallback>
                <p:oleObj name="Equation" r:id="rId7" imgW="609600" imgH="419100" progId="Equation.3">
                  <p:embed/>
                  <p:pic>
                    <p:nvPicPr>
                      <p:cNvPr id="0" name=""/>
                      <p:cNvPicPr>
                        <a:picLocks noChangeAspect="1" noChangeArrowheads="1"/>
                      </p:cNvPicPr>
                      <p:nvPr/>
                    </p:nvPicPr>
                    <p:blipFill>
                      <a:blip r:embed="rId8"/>
                      <a:srcRect/>
                      <a:stretch>
                        <a:fillRect/>
                      </a:stretch>
                    </p:blipFill>
                    <p:spPr bwMode="auto">
                      <a:xfrm>
                        <a:off x="4111303" y="3764787"/>
                        <a:ext cx="1363662" cy="936625"/>
                      </a:xfrm>
                      <a:prstGeom prst="rect">
                        <a:avLst/>
                      </a:prstGeom>
                      <a:noFill/>
                      <a:ln>
                        <a:noFill/>
                      </a:ln>
                      <a:effectLs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471468241"/>
              </p:ext>
            </p:extLst>
          </p:nvPr>
        </p:nvGraphicFramePr>
        <p:xfrm>
          <a:off x="4195763" y="5035550"/>
          <a:ext cx="1495425" cy="473075"/>
        </p:xfrm>
        <a:graphic>
          <a:graphicData uri="http://schemas.openxmlformats.org/presentationml/2006/ole">
            <mc:AlternateContent xmlns:mc="http://schemas.openxmlformats.org/markup-compatibility/2006">
              <mc:Choice xmlns:v="urn:schemas-microsoft-com:vml" Requires="v">
                <p:oleObj spid="_x0000_s247830" name="Equation" r:id="rId9" imgW="723900" imgH="228600" progId="Equation.3">
                  <p:embed/>
                </p:oleObj>
              </mc:Choice>
              <mc:Fallback>
                <p:oleObj name="Equation" r:id="rId9" imgW="723900" imgH="228600" progId="Equation.3">
                  <p:embed/>
                  <p:pic>
                    <p:nvPicPr>
                      <p:cNvPr id="0" name=""/>
                      <p:cNvPicPr>
                        <a:picLocks noChangeAspect="1" noChangeArrowheads="1"/>
                      </p:cNvPicPr>
                      <p:nvPr/>
                    </p:nvPicPr>
                    <p:blipFill>
                      <a:blip r:embed="rId10"/>
                      <a:srcRect/>
                      <a:stretch>
                        <a:fillRect/>
                      </a:stretch>
                    </p:blipFill>
                    <p:spPr bwMode="auto">
                      <a:xfrm>
                        <a:off x="4195763" y="5035550"/>
                        <a:ext cx="1495425" cy="473075"/>
                      </a:xfrm>
                      <a:prstGeom prst="rect">
                        <a:avLst/>
                      </a:prstGeom>
                      <a:noFill/>
                      <a:ln>
                        <a:noFill/>
                      </a:ln>
                      <a:effectLs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56613002"/>
              </p:ext>
            </p:extLst>
          </p:nvPr>
        </p:nvGraphicFramePr>
        <p:xfrm>
          <a:off x="4195763" y="5511979"/>
          <a:ext cx="1495425" cy="473075"/>
        </p:xfrm>
        <a:graphic>
          <a:graphicData uri="http://schemas.openxmlformats.org/presentationml/2006/ole">
            <mc:AlternateContent xmlns:mc="http://schemas.openxmlformats.org/markup-compatibility/2006">
              <mc:Choice xmlns:v="urn:schemas-microsoft-com:vml" Requires="v">
                <p:oleObj spid="_x0000_s247831" name="Equation" r:id="rId11" imgW="723900" imgH="228600" progId="Equation.3">
                  <p:embed/>
                </p:oleObj>
              </mc:Choice>
              <mc:Fallback>
                <p:oleObj name="Equation" r:id="rId11" imgW="723900" imgH="228600" progId="Equation.3">
                  <p:embed/>
                  <p:pic>
                    <p:nvPicPr>
                      <p:cNvPr id="0" name=""/>
                      <p:cNvPicPr>
                        <a:picLocks noChangeAspect="1" noChangeArrowheads="1"/>
                      </p:cNvPicPr>
                      <p:nvPr/>
                    </p:nvPicPr>
                    <p:blipFill>
                      <a:blip r:embed="rId12"/>
                      <a:srcRect/>
                      <a:stretch>
                        <a:fillRect/>
                      </a:stretch>
                    </p:blipFill>
                    <p:spPr bwMode="auto">
                      <a:xfrm>
                        <a:off x="4195763" y="5511979"/>
                        <a:ext cx="1495425" cy="473075"/>
                      </a:xfrm>
                      <a:prstGeom prst="rect">
                        <a:avLst/>
                      </a:prstGeom>
                      <a:noFill/>
                      <a:ln>
                        <a:noFill/>
                      </a:ln>
                      <a:effectLs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912100130"/>
              </p:ext>
            </p:extLst>
          </p:nvPr>
        </p:nvGraphicFramePr>
        <p:xfrm>
          <a:off x="4172840" y="5983214"/>
          <a:ext cx="1628775" cy="473075"/>
        </p:xfrm>
        <a:graphic>
          <a:graphicData uri="http://schemas.openxmlformats.org/presentationml/2006/ole">
            <mc:AlternateContent xmlns:mc="http://schemas.openxmlformats.org/markup-compatibility/2006">
              <mc:Choice xmlns:v="urn:schemas-microsoft-com:vml" Requires="v">
                <p:oleObj spid="_x0000_s247832" name="Equation" r:id="rId13" imgW="787400" imgH="228600" progId="Equation.3">
                  <p:embed/>
                </p:oleObj>
              </mc:Choice>
              <mc:Fallback>
                <p:oleObj name="Equation" r:id="rId13" imgW="787400" imgH="228600" progId="Equation.3">
                  <p:embed/>
                  <p:pic>
                    <p:nvPicPr>
                      <p:cNvPr id="0" name=""/>
                      <p:cNvPicPr>
                        <a:picLocks noChangeAspect="1" noChangeArrowheads="1"/>
                      </p:cNvPicPr>
                      <p:nvPr/>
                    </p:nvPicPr>
                    <p:blipFill>
                      <a:blip r:embed="rId14"/>
                      <a:srcRect/>
                      <a:stretch>
                        <a:fillRect/>
                      </a:stretch>
                    </p:blipFill>
                    <p:spPr bwMode="auto">
                      <a:xfrm>
                        <a:off x="4172840" y="5983214"/>
                        <a:ext cx="1628775" cy="473075"/>
                      </a:xfrm>
                      <a:prstGeom prst="rect">
                        <a:avLst/>
                      </a:prstGeom>
                      <a:solidFill>
                        <a:schemeClr val="accent1">
                          <a:lumMod val="20000"/>
                          <a:lumOff val="80000"/>
                        </a:schemeClr>
                      </a:solidFill>
                      <a:ln>
                        <a:noFill/>
                      </a:ln>
                      <a:effectLst/>
                      <a:extLst/>
                    </p:spPr>
                  </p:pic>
                </p:oleObj>
              </mc:Fallback>
            </mc:AlternateContent>
          </a:graphicData>
        </a:graphic>
      </p:graphicFrame>
      <p:sp>
        <p:nvSpPr>
          <p:cNvPr id="14" name="Line Callout 1 13"/>
          <p:cNvSpPr/>
          <p:nvPr/>
        </p:nvSpPr>
        <p:spPr>
          <a:xfrm>
            <a:off x="6674079" y="4602432"/>
            <a:ext cx="2153839" cy="1273424"/>
          </a:xfrm>
          <a:prstGeom prst="borderCallout1">
            <a:avLst>
              <a:gd name="adj1" fmla="val 73647"/>
              <a:gd name="adj2" fmla="val -6200"/>
              <a:gd name="adj3" fmla="val 126244"/>
              <a:gd name="adj4" fmla="val -40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just the formula for calculating the confidence interval</a:t>
            </a:r>
            <a:endParaRPr lang="en-US" dirty="0"/>
          </a:p>
        </p:txBody>
      </p:sp>
    </p:spTree>
    <p:extLst>
      <p:ext uri="{BB962C8B-B14F-4D97-AF65-F5344CB8AC3E}">
        <p14:creationId xmlns:p14="http://schemas.microsoft.com/office/powerpoint/2010/main" val="3271821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54132" y="310162"/>
            <a:ext cx="7223615" cy="990107"/>
          </a:xfrm>
        </p:spPr>
        <p:txBody>
          <a:bodyPr/>
          <a:lstStyle/>
          <a:p>
            <a:r>
              <a:rPr lang="en-US" dirty="0" smtClean="0"/>
              <a:t>Confidence Intervals</a:t>
            </a:r>
            <a:endParaRPr lang="en-US" dirty="0"/>
          </a:p>
        </p:txBody>
      </p:sp>
      <p:sp>
        <p:nvSpPr>
          <p:cNvPr id="6147" name="Rectangle 3"/>
          <p:cNvSpPr>
            <a:spLocks noGrp="1" noChangeArrowheads="1"/>
          </p:cNvSpPr>
          <p:nvPr>
            <p:ph idx="1"/>
          </p:nvPr>
        </p:nvSpPr>
        <p:spPr/>
        <p:txBody>
          <a:bodyPr/>
          <a:lstStyle/>
          <a:p>
            <a:pPr marL="0" indent="0">
              <a:lnSpc>
                <a:spcPct val="90000"/>
              </a:lnSpc>
              <a:buNone/>
            </a:pPr>
            <a:r>
              <a:rPr lang="en-US" dirty="0" smtClean="0"/>
              <a:t>Z-score</a:t>
            </a:r>
            <a:br>
              <a:rPr lang="en-US" dirty="0" smtClean="0"/>
            </a:br>
            <a:endParaRPr lang="en-US" dirty="0" smtClean="0"/>
          </a:p>
          <a:p>
            <a:pPr marL="0" indent="0">
              <a:lnSpc>
                <a:spcPct val="90000"/>
              </a:lnSpc>
              <a:buNone/>
            </a:pPr>
            <a:r>
              <a:rPr lang="en-US" dirty="0" smtClean="0"/>
              <a:t>Confidence</a:t>
            </a:r>
            <a:endParaRPr lang="en-US" dirty="0" smtClean="0"/>
          </a:p>
          <a:p>
            <a:pPr marL="0" indent="0">
              <a:lnSpc>
                <a:spcPct val="90000"/>
              </a:lnSpc>
              <a:buNone/>
            </a:pPr>
            <a:endParaRPr lang="en-US" dirty="0" smtClean="0"/>
          </a:p>
          <a:p>
            <a:pPr marL="0" indent="0">
              <a:lnSpc>
                <a:spcPct val="90000"/>
              </a:lnSpc>
              <a:buNone/>
            </a:pPr>
            <a:r>
              <a:rPr lang="en-US" dirty="0" smtClean="0"/>
              <a:t> </a:t>
            </a:r>
            <a:endParaRPr lang="en-US" dirty="0"/>
          </a:p>
        </p:txBody>
      </p:sp>
      <p:graphicFrame>
        <p:nvGraphicFramePr>
          <p:cNvPr id="6" name="Object 10"/>
          <p:cNvGraphicFramePr>
            <a:graphicFrameLocks noChangeAspect="1"/>
          </p:cNvGraphicFramePr>
          <p:nvPr>
            <p:extLst>
              <p:ext uri="{D42A27DB-BD31-4B8C-83A1-F6EECF244321}">
                <p14:modId xmlns:p14="http://schemas.microsoft.com/office/powerpoint/2010/main" val="1246818525"/>
              </p:ext>
            </p:extLst>
          </p:nvPr>
        </p:nvGraphicFramePr>
        <p:xfrm>
          <a:off x="3321050" y="1537394"/>
          <a:ext cx="1355725" cy="1050925"/>
        </p:xfrm>
        <a:graphic>
          <a:graphicData uri="http://schemas.openxmlformats.org/presentationml/2006/ole">
            <mc:AlternateContent xmlns:mc="http://schemas.openxmlformats.org/markup-compatibility/2006">
              <mc:Choice xmlns:v="urn:schemas-microsoft-com:vml" Requires="v">
                <p:oleObj spid="_x0000_s239698" name="Equation" r:id="rId4" imgW="622300" imgH="482600" progId="Equation.3">
                  <p:embed/>
                </p:oleObj>
              </mc:Choice>
              <mc:Fallback>
                <p:oleObj name="Equation" r:id="rId4" imgW="622300" imgH="482600" progId="Equation.3">
                  <p:embed/>
                  <p:pic>
                    <p:nvPicPr>
                      <p:cNvPr id="0" name=""/>
                      <p:cNvPicPr>
                        <a:picLocks noChangeAspect="1" noChangeArrowheads="1"/>
                      </p:cNvPicPr>
                      <p:nvPr/>
                    </p:nvPicPr>
                    <p:blipFill>
                      <a:blip r:embed="rId5"/>
                      <a:srcRect/>
                      <a:stretch>
                        <a:fillRect/>
                      </a:stretch>
                    </p:blipFill>
                    <p:spPr bwMode="auto">
                      <a:xfrm>
                        <a:off x="3321050" y="1537394"/>
                        <a:ext cx="1355725" cy="1050925"/>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09265706"/>
              </p:ext>
            </p:extLst>
          </p:nvPr>
        </p:nvGraphicFramePr>
        <p:xfrm>
          <a:off x="5783263" y="1592263"/>
          <a:ext cx="1233487" cy="944562"/>
        </p:xfrm>
        <a:graphic>
          <a:graphicData uri="http://schemas.openxmlformats.org/presentationml/2006/ole">
            <mc:AlternateContent xmlns:mc="http://schemas.openxmlformats.org/markup-compatibility/2006">
              <mc:Choice xmlns:v="urn:schemas-microsoft-com:vml" Requires="v">
                <p:oleObj spid="_x0000_s239699"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5783263" y="1592263"/>
                        <a:ext cx="1233487" cy="944562"/>
                      </a:xfrm>
                      <a:prstGeom prst="rect">
                        <a:avLst/>
                      </a:prstGeom>
                      <a:noFill/>
                      <a:ln>
                        <a:noFill/>
                      </a:ln>
                      <a:effectLs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3133763"/>
              </p:ext>
            </p:extLst>
          </p:nvPr>
        </p:nvGraphicFramePr>
        <p:xfrm>
          <a:off x="5600700" y="2536825"/>
          <a:ext cx="1628775" cy="473075"/>
        </p:xfrm>
        <a:graphic>
          <a:graphicData uri="http://schemas.openxmlformats.org/presentationml/2006/ole">
            <mc:AlternateContent xmlns:mc="http://schemas.openxmlformats.org/markup-compatibility/2006">
              <mc:Choice xmlns:v="urn:schemas-microsoft-com:vml" Requires="v">
                <p:oleObj spid="_x0000_s239700" name="Equation" r:id="rId8" imgW="787400" imgH="228600" progId="Equation.3">
                  <p:embed/>
                </p:oleObj>
              </mc:Choice>
              <mc:Fallback>
                <p:oleObj name="Equation" r:id="rId8" imgW="787400" imgH="228600" progId="Equation.3">
                  <p:embed/>
                  <p:pic>
                    <p:nvPicPr>
                      <p:cNvPr id="0" name=""/>
                      <p:cNvPicPr>
                        <a:picLocks noChangeAspect="1" noChangeArrowheads="1"/>
                      </p:cNvPicPr>
                      <p:nvPr/>
                    </p:nvPicPr>
                    <p:blipFill>
                      <a:blip r:embed="rId9"/>
                      <a:srcRect/>
                      <a:stretch>
                        <a:fillRect/>
                      </a:stretch>
                    </p:blipFill>
                    <p:spPr bwMode="auto">
                      <a:xfrm>
                        <a:off x="5600700" y="2536825"/>
                        <a:ext cx="1628775" cy="473075"/>
                      </a:xfrm>
                      <a:prstGeom prst="rect">
                        <a:avLst/>
                      </a:prstGeom>
                      <a:noFill/>
                      <a:ln>
                        <a:noFill/>
                      </a:ln>
                      <a:effectLst/>
                      <a:extLst/>
                    </p:spPr>
                  </p:pic>
                </p:oleObj>
              </mc:Fallback>
            </mc:AlternateContent>
          </a:graphicData>
        </a:graphic>
      </p:graphicFrame>
      <p:sp>
        <p:nvSpPr>
          <p:cNvPr id="9" name="Rectangle 8"/>
          <p:cNvSpPr/>
          <p:nvPr/>
        </p:nvSpPr>
        <p:spPr>
          <a:xfrm>
            <a:off x="5522193" y="2418195"/>
            <a:ext cx="368848" cy="864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ne Callout 1 9"/>
          <p:cNvSpPr/>
          <p:nvPr/>
        </p:nvSpPr>
        <p:spPr>
          <a:xfrm>
            <a:off x="5845522" y="3377405"/>
            <a:ext cx="2323997" cy="932188"/>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smtClean="0"/>
              <a:t>Look </a:t>
            </a:r>
            <a:r>
              <a:rPr lang="en-US" i="1" dirty="0"/>
              <a:t>up value Critical valu</a:t>
            </a:r>
            <a:r>
              <a:rPr lang="en-US" dirty="0"/>
              <a:t>e of t</a:t>
            </a:r>
          </a:p>
          <a:p>
            <a:r>
              <a:rPr lang="en-US" dirty="0"/>
              <a:t>Depends on </a:t>
            </a:r>
            <a:r>
              <a:rPr lang="en-US" dirty="0" err="1"/>
              <a:t>df</a:t>
            </a:r>
            <a:r>
              <a:rPr lang="en-US" dirty="0"/>
              <a:t> (1 – N</a:t>
            </a:r>
            <a:r>
              <a:rPr lang="en-US" dirty="0" smtClean="0"/>
              <a:t>)</a:t>
            </a:r>
            <a:endParaRPr lang="en-US" dirty="0"/>
          </a:p>
        </p:txBody>
      </p:sp>
    </p:spTree>
    <p:extLst>
      <p:ext uri="{BB962C8B-B14F-4D97-AF65-F5344CB8AC3E}">
        <p14:creationId xmlns:p14="http://schemas.microsoft.com/office/powerpoint/2010/main" val="79968607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54132" y="310162"/>
            <a:ext cx="7223615" cy="990107"/>
          </a:xfrm>
        </p:spPr>
        <p:txBody>
          <a:bodyPr/>
          <a:lstStyle/>
          <a:p>
            <a:r>
              <a:rPr lang="en-US" dirty="0" smtClean="0"/>
              <a:t>Confidence Intervals: More Intuitive</a:t>
            </a:r>
            <a:endParaRPr lang="en-US" dirty="0"/>
          </a:p>
        </p:txBody>
      </p:sp>
      <p:sp>
        <p:nvSpPr>
          <p:cNvPr id="6147" name="Rectangle 3"/>
          <p:cNvSpPr>
            <a:spLocks noGrp="1" noChangeArrowheads="1"/>
          </p:cNvSpPr>
          <p:nvPr>
            <p:ph idx="1"/>
          </p:nvPr>
        </p:nvSpPr>
        <p:spPr/>
        <p:txBody>
          <a:bodyPr/>
          <a:lstStyle/>
          <a:p>
            <a:pPr marL="0" indent="0">
              <a:lnSpc>
                <a:spcPct val="90000"/>
              </a:lnSpc>
              <a:buNone/>
            </a:pPr>
            <a:r>
              <a:rPr lang="en-US" dirty="0" smtClean="0"/>
              <a:t>Z-score</a:t>
            </a:r>
            <a:br>
              <a:rPr lang="en-US" dirty="0" smtClean="0"/>
            </a:br>
            <a:endParaRPr lang="en-US" dirty="0" smtClean="0"/>
          </a:p>
          <a:p>
            <a:pPr marL="0" indent="0">
              <a:lnSpc>
                <a:spcPct val="90000"/>
              </a:lnSpc>
              <a:buNone/>
            </a:pPr>
            <a:r>
              <a:rPr lang="en-US" dirty="0" smtClean="0"/>
              <a:t>Confidence</a:t>
            </a:r>
            <a:endParaRPr lang="en-US" dirty="0" smtClean="0"/>
          </a:p>
          <a:p>
            <a:pPr marL="0" indent="0">
              <a:lnSpc>
                <a:spcPct val="90000"/>
              </a:lnSpc>
              <a:buNone/>
            </a:pPr>
            <a:endParaRPr lang="en-US" dirty="0" smtClean="0"/>
          </a:p>
          <a:p>
            <a:pPr marL="0" indent="0">
              <a:lnSpc>
                <a:spcPct val="90000"/>
              </a:lnSpc>
              <a:buNone/>
            </a:pPr>
            <a:r>
              <a:rPr lang="en-US" dirty="0" smtClean="0"/>
              <a:t> </a:t>
            </a:r>
            <a:endParaRPr lang="en-US" dirty="0"/>
          </a:p>
        </p:txBody>
      </p:sp>
      <p:graphicFrame>
        <p:nvGraphicFramePr>
          <p:cNvPr id="6" name="Object 10"/>
          <p:cNvGraphicFramePr>
            <a:graphicFrameLocks noChangeAspect="1"/>
          </p:cNvGraphicFramePr>
          <p:nvPr>
            <p:extLst>
              <p:ext uri="{D42A27DB-BD31-4B8C-83A1-F6EECF244321}">
                <p14:modId xmlns:p14="http://schemas.microsoft.com/office/powerpoint/2010/main" val="853070370"/>
              </p:ext>
            </p:extLst>
          </p:nvPr>
        </p:nvGraphicFramePr>
        <p:xfrm>
          <a:off x="3321050" y="1537394"/>
          <a:ext cx="1355725" cy="1050925"/>
        </p:xfrm>
        <a:graphic>
          <a:graphicData uri="http://schemas.openxmlformats.org/presentationml/2006/ole">
            <mc:AlternateContent xmlns:mc="http://schemas.openxmlformats.org/markup-compatibility/2006">
              <mc:Choice xmlns:v="urn:schemas-microsoft-com:vml" Requires="v">
                <p:oleObj spid="_x0000_s240710" name="Equation" r:id="rId4" imgW="622300" imgH="482600" progId="Equation.3">
                  <p:embed/>
                </p:oleObj>
              </mc:Choice>
              <mc:Fallback>
                <p:oleObj name="Equation" r:id="rId4" imgW="622300" imgH="482600" progId="Equation.3">
                  <p:embed/>
                  <p:pic>
                    <p:nvPicPr>
                      <p:cNvPr id="0" name=""/>
                      <p:cNvPicPr>
                        <a:picLocks noChangeAspect="1" noChangeArrowheads="1"/>
                      </p:cNvPicPr>
                      <p:nvPr/>
                    </p:nvPicPr>
                    <p:blipFill>
                      <a:blip r:embed="rId5"/>
                      <a:srcRect/>
                      <a:stretch>
                        <a:fillRect/>
                      </a:stretch>
                    </p:blipFill>
                    <p:spPr bwMode="auto">
                      <a:xfrm>
                        <a:off x="3321050" y="1537394"/>
                        <a:ext cx="1355725" cy="1050925"/>
                      </a:xfrm>
                      <a:prstGeom prst="rect">
                        <a:avLst/>
                      </a:prstGeom>
                      <a:noFill/>
                      <a:ln>
                        <a:noFill/>
                      </a:ln>
                      <a:effectLst/>
                    </p:spPr>
                  </p:pic>
                </p:oleObj>
              </mc:Fallback>
            </mc:AlternateContent>
          </a:graphicData>
        </a:graphic>
      </p:graphicFrame>
      <p:sp>
        <p:nvSpPr>
          <p:cNvPr id="13" name="Rectangle 12"/>
          <p:cNvSpPr/>
          <p:nvPr/>
        </p:nvSpPr>
        <p:spPr>
          <a:xfrm>
            <a:off x="5805400" y="2314655"/>
            <a:ext cx="558014" cy="864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ine Callout 1 13"/>
          <p:cNvSpPr/>
          <p:nvPr/>
        </p:nvSpPr>
        <p:spPr>
          <a:xfrm>
            <a:off x="6223606" y="3260355"/>
            <a:ext cx="2323997" cy="932188"/>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smtClean="0"/>
              <a:t>Standard error </a:t>
            </a:r>
            <a:r>
              <a:rPr lang="en-US" dirty="0" smtClean="0"/>
              <a:t>of the population mean</a:t>
            </a:r>
            <a:endParaRPr lang="en-US" i="1" dirty="0"/>
          </a:p>
        </p:txBody>
      </p:sp>
      <p:graphicFrame>
        <p:nvGraphicFramePr>
          <p:cNvPr id="15" name="Object 14"/>
          <p:cNvGraphicFramePr>
            <a:graphicFrameLocks noChangeAspect="1"/>
          </p:cNvGraphicFramePr>
          <p:nvPr>
            <p:extLst>
              <p:ext uri="{D42A27DB-BD31-4B8C-83A1-F6EECF244321}">
                <p14:modId xmlns:p14="http://schemas.microsoft.com/office/powerpoint/2010/main" val="3470501688"/>
              </p:ext>
            </p:extLst>
          </p:nvPr>
        </p:nvGraphicFramePr>
        <p:xfrm>
          <a:off x="5783263" y="1592263"/>
          <a:ext cx="1233487" cy="944562"/>
        </p:xfrm>
        <a:graphic>
          <a:graphicData uri="http://schemas.openxmlformats.org/presentationml/2006/ole">
            <mc:AlternateContent xmlns:mc="http://schemas.openxmlformats.org/markup-compatibility/2006">
              <mc:Choice xmlns:v="urn:schemas-microsoft-com:vml" Requires="v">
                <p:oleObj spid="_x0000_s240711"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5783263" y="1592263"/>
                        <a:ext cx="1233487" cy="944562"/>
                      </a:xfrm>
                      <a:prstGeom prst="rect">
                        <a:avLst/>
                      </a:prstGeom>
                      <a:noFill/>
                      <a:ln>
                        <a:noFill/>
                      </a:ln>
                      <a:effectLs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098278548"/>
              </p:ext>
            </p:extLst>
          </p:nvPr>
        </p:nvGraphicFramePr>
        <p:xfrm>
          <a:off x="5600700" y="2536825"/>
          <a:ext cx="1628775" cy="473075"/>
        </p:xfrm>
        <a:graphic>
          <a:graphicData uri="http://schemas.openxmlformats.org/presentationml/2006/ole">
            <mc:AlternateContent xmlns:mc="http://schemas.openxmlformats.org/markup-compatibility/2006">
              <mc:Choice xmlns:v="urn:schemas-microsoft-com:vml" Requires="v">
                <p:oleObj spid="_x0000_s240712" name="Equation" r:id="rId8" imgW="787400" imgH="228600" progId="Equation.3">
                  <p:embed/>
                </p:oleObj>
              </mc:Choice>
              <mc:Fallback>
                <p:oleObj name="Equation" r:id="rId8" imgW="787400" imgH="228600" progId="Equation.3">
                  <p:embed/>
                  <p:pic>
                    <p:nvPicPr>
                      <p:cNvPr id="0" name=""/>
                      <p:cNvPicPr>
                        <a:picLocks noChangeAspect="1" noChangeArrowheads="1"/>
                      </p:cNvPicPr>
                      <p:nvPr/>
                    </p:nvPicPr>
                    <p:blipFill>
                      <a:blip r:embed="rId9"/>
                      <a:srcRect/>
                      <a:stretch>
                        <a:fillRect/>
                      </a:stretch>
                    </p:blipFill>
                    <p:spPr bwMode="auto">
                      <a:xfrm>
                        <a:off x="5600700" y="2536825"/>
                        <a:ext cx="1628775" cy="4730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66426545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54132" y="310162"/>
            <a:ext cx="7223615" cy="990107"/>
          </a:xfrm>
        </p:spPr>
        <p:txBody>
          <a:bodyPr/>
          <a:lstStyle/>
          <a:p>
            <a:r>
              <a:rPr lang="en-US" dirty="0" smtClean="0"/>
              <a:t>Confidence Intervals: More Intuitive</a:t>
            </a:r>
            <a:endParaRPr lang="en-US" dirty="0"/>
          </a:p>
        </p:txBody>
      </p:sp>
      <p:sp>
        <p:nvSpPr>
          <p:cNvPr id="6147" name="Rectangle 3"/>
          <p:cNvSpPr>
            <a:spLocks noGrp="1" noChangeArrowheads="1"/>
          </p:cNvSpPr>
          <p:nvPr>
            <p:ph idx="1"/>
          </p:nvPr>
        </p:nvSpPr>
        <p:spPr/>
        <p:txBody>
          <a:bodyPr/>
          <a:lstStyle/>
          <a:p>
            <a:pPr marL="0" indent="0">
              <a:lnSpc>
                <a:spcPct val="90000"/>
              </a:lnSpc>
              <a:buNone/>
            </a:pPr>
            <a:r>
              <a:rPr lang="en-US" dirty="0" smtClean="0"/>
              <a:t>Z-score</a:t>
            </a:r>
          </a:p>
          <a:p>
            <a:pPr marL="0" indent="0">
              <a:lnSpc>
                <a:spcPct val="90000"/>
              </a:lnSpc>
              <a:buNone/>
            </a:pPr>
            <a:endParaRPr lang="en-US" dirty="0" smtClean="0"/>
          </a:p>
          <a:p>
            <a:pPr marL="0" indent="0">
              <a:lnSpc>
                <a:spcPct val="90000"/>
              </a:lnSpc>
              <a:buNone/>
            </a:pPr>
            <a:r>
              <a:rPr lang="en-US" dirty="0" smtClean="0"/>
              <a:t> </a:t>
            </a:r>
            <a:endParaRPr lang="en-US" dirty="0"/>
          </a:p>
        </p:txBody>
      </p:sp>
      <p:graphicFrame>
        <p:nvGraphicFramePr>
          <p:cNvPr id="6" name="Object 10"/>
          <p:cNvGraphicFramePr>
            <a:graphicFrameLocks noChangeAspect="1"/>
          </p:cNvGraphicFramePr>
          <p:nvPr>
            <p:extLst>
              <p:ext uri="{D42A27DB-BD31-4B8C-83A1-F6EECF244321}">
                <p14:modId xmlns:p14="http://schemas.microsoft.com/office/powerpoint/2010/main" val="3848947226"/>
              </p:ext>
            </p:extLst>
          </p:nvPr>
        </p:nvGraphicFramePr>
        <p:xfrm>
          <a:off x="3321050" y="1537394"/>
          <a:ext cx="1355725" cy="1050925"/>
        </p:xfrm>
        <a:graphic>
          <a:graphicData uri="http://schemas.openxmlformats.org/presentationml/2006/ole">
            <mc:AlternateContent xmlns:mc="http://schemas.openxmlformats.org/markup-compatibility/2006">
              <mc:Choice xmlns:v="urn:schemas-microsoft-com:vml" Requires="v">
                <p:oleObj spid="_x0000_s241725" name="Equation" r:id="rId4" imgW="622300" imgH="482600" progId="Equation.3">
                  <p:embed/>
                </p:oleObj>
              </mc:Choice>
              <mc:Fallback>
                <p:oleObj name="Equation" r:id="rId4" imgW="622300" imgH="482600" progId="Equation.3">
                  <p:embed/>
                  <p:pic>
                    <p:nvPicPr>
                      <p:cNvPr id="0" name=""/>
                      <p:cNvPicPr>
                        <a:picLocks noChangeAspect="1" noChangeArrowheads="1"/>
                      </p:cNvPicPr>
                      <p:nvPr/>
                    </p:nvPicPr>
                    <p:blipFill>
                      <a:blip r:embed="rId5"/>
                      <a:srcRect/>
                      <a:stretch>
                        <a:fillRect/>
                      </a:stretch>
                    </p:blipFill>
                    <p:spPr bwMode="auto">
                      <a:xfrm>
                        <a:off x="3321050" y="1537394"/>
                        <a:ext cx="1355725" cy="1050925"/>
                      </a:xfrm>
                      <a:prstGeom prst="rect">
                        <a:avLst/>
                      </a:prstGeom>
                      <a:noFill/>
                      <a:ln>
                        <a:noFill/>
                      </a:ln>
                      <a:effectLst/>
                    </p:spPr>
                  </p:pic>
                </p:oleObj>
              </mc:Fallback>
            </mc:AlternateContent>
          </a:graphicData>
        </a:graphic>
      </p:graphicFrame>
      <p:sp>
        <p:nvSpPr>
          <p:cNvPr id="11" name="Rectangle 10"/>
          <p:cNvSpPr/>
          <p:nvPr/>
        </p:nvSpPr>
        <p:spPr>
          <a:xfrm>
            <a:off x="6378766" y="2398919"/>
            <a:ext cx="368848" cy="864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 Callout 1 11"/>
          <p:cNvSpPr/>
          <p:nvPr/>
        </p:nvSpPr>
        <p:spPr>
          <a:xfrm>
            <a:off x="6676244" y="3479717"/>
            <a:ext cx="1418721" cy="716028"/>
          </a:xfrm>
          <a:prstGeom prst="borderCallout1">
            <a:avLst>
              <a:gd name="adj1" fmla="val 18750"/>
              <a:gd name="adj2" fmla="val -8333"/>
              <a:gd name="adj3" fmla="val -28072"/>
              <a:gd name="adj4" fmla="val -104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Sample Mean</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470501688"/>
              </p:ext>
            </p:extLst>
          </p:nvPr>
        </p:nvGraphicFramePr>
        <p:xfrm>
          <a:off x="5783263" y="1592263"/>
          <a:ext cx="1233487" cy="944562"/>
        </p:xfrm>
        <a:graphic>
          <a:graphicData uri="http://schemas.openxmlformats.org/presentationml/2006/ole">
            <mc:AlternateContent xmlns:mc="http://schemas.openxmlformats.org/markup-compatibility/2006">
              <mc:Choice xmlns:v="urn:schemas-microsoft-com:vml" Requires="v">
                <p:oleObj spid="_x0000_s241726"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5783263" y="1592263"/>
                        <a:ext cx="1233487" cy="944562"/>
                      </a:xfrm>
                      <a:prstGeom prst="rect">
                        <a:avLst/>
                      </a:prstGeom>
                      <a:noFill/>
                      <a:ln>
                        <a:noFill/>
                      </a:ln>
                      <a:effectLs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098278548"/>
              </p:ext>
            </p:extLst>
          </p:nvPr>
        </p:nvGraphicFramePr>
        <p:xfrm>
          <a:off x="5600700" y="2536825"/>
          <a:ext cx="1628775" cy="473075"/>
        </p:xfrm>
        <a:graphic>
          <a:graphicData uri="http://schemas.openxmlformats.org/presentationml/2006/ole">
            <mc:AlternateContent xmlns:mc="http://schemas.openxmlformats.org/markup-compatibility/2006">
              <mc:Choice xmlns:v="urn:schemas-microsoft-com:vml" Requires="v">
                <p:oleObj spid="_x0000_s241727" name="Equation" r:id="rId8" imgW="787400" imgH="228600" progId="Equation.3">
                  <p:embed/>
                </p:oleObj>
              </mc:Choice>
              <mc:Fallback>
                <p:oleObj name="Equation" r:id="rId8" imgW="787400" imgH="228600" progId="Equation.3">
                  <p:embed/>
                  <p:pic>
                    <p:nvPicPr>
                      <p:cNvPr id="0" name=""/>
                      <p:cNvPicPr>
                        <a:picLocks noChangeAspect="1" noChangeArrowheads="1"/>
                      </p:cNvPicPr>
                      <p:nvPr/>
                    </p:nvPicPr>
                    <p:blipFill>
                      <a:blip r:embed="rId9"/>
                      <a:srcRect/>
                      <a:stretch>
                        <a:fillRect/>
                      </a:stretch>
                    </p:blipFill>
                    <p:spPr bwMode="auto">
                      <a:xfrm>
                        <a:off x="5600700" y="2536825"/>
                        <a:ext cx="1628775" cy="4730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28805264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800" i="0" dirty="0" smtClean="0"/>
              <a:t>We can use a confidence interval to </a:t>
            </a:r>
            <a:r>
              <a:rPr lang="ja-JP" altLang="en-US" sz="2800" i="0" dirty="0" smtClean="0">
                <a:latin typeface="Arial"/>
              </a:rPr>
              <a:t>“</a:t>
            </a:r>
            <a:r>
              <a:rPr lang="en-US" sz="2800" i="0" dirty="0" smtClean="0"/>
              <a:t>test</a:t>
            </a:r>
            <a:r>
              <a:rPr lang="ja-JP" altLang="en-US" sz="2800" i="0" dirty="0" smtClean="0">
                <a:latin typeface="Arial"/>
              </a:rPr>
              <a:t>”</a:t>
            </a:r>
            <a:r>
              <a:rPr lang="en-US" sz="2800" i="0" dirty="0" smtClean="0"/>
              <a:t> or decide whether a population mean has a value.</a:t>
            </a:r>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Tree>
    <p:extLst>
      <p:ext uri="{BB962C8B-B14F-4D97-AF65-F5344CB8AC3E}">
        <p14:creationId xmlns:p14="http://schemas.microsoft.com/office/powerpoint/2010/main" val="32507641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dirty="0"/>
              <a:t>Common Statistical Tests: </a:t>
            </a:r>
            <a:r>
              <a:rPr lang="en-US" dirty="0" smtClean="0"/>
              <a:t>T-test</a:t>
            </a:r>
            <a:endParaRPr lang="en-US" dirty="0"/>
          </a:p>
        </p:txBody>
      </p:sp>
      <p:graphicFrame>
        <p:nvGraphicFramePr>
          <p:cNvPr id="1155075" name="Group 3"/>
          <p:cNvGraphicFramePr>
            <a:graphicFrameLocks noGrp="1"/>
          </p:cNvGraphicFramePr>
          <p:nvPr>
            <p:ph idx="1"/>
            <p:extLst>
              <p:ext uri="{D42A27DB-BD31-4B8C-83A1-F6EECF244321}">
                <p14:modId xmlns:p14="http://schemas.microsoft.com/office/powerpoint/2010/main" val="126520201"/>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Outcome Variable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Are the observations independent or correlated?</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Alternatives if the normality assumption is violated (and small sample size):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independent</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correlated </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(e.g. pain scale, cognitive function)</a:t>
                      </a:r>
                      <a:endParaRPr kumimoji="0" lang="en-US" sz="1400" b="0" i="0" u="none" strike="noStrike" cap="none" normalizeH="0" baseline="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solidFill>
                            <a:schemeClr val="accent1">
                              <a:lumMod val="20000"/>
                              <a:lumOff val="80000"/>
                            </a:schemeClr>
                          </a:solidFill>
                          <a:effectLst/>
                        </a:rPr>
                        <a:t>T-test</a:t>
                      </a:r>
                      <a:r>
                        <a:rPr kumimoji="0" lang="en-GB" sz="1200" u="none" strike="noStrike" cap="none" normalizeH="0" baseline="0" dirty="0">
                          <a:ln>
                            <a:noFill/>
                          </a:ln>
                          <a:solidFill>
                            <a:schemeClr val="accent1">
                              <a:lumMod val="20000"/>
                              <a:lumOff val="80000"/>
                            </a:schemeClr>
                          </a:solidFill>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effectLst/>
                        </a:rPr>
                        <a:t>Linear regression: multivariate regression technique used when the outcome is continuous; gives slopes</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Paired </a:t>
                      </a:r>
                      <a:r>
                        <a:rPr kumimoji="0" lang="en-US" sz="1200" u="none" strike="noStrike" cap="none" normalizeH="0" baseline="0" dirty="0" smtClean="0">
                          <a:ln>
                            <a:noFill/>
                          </a:ln>
                          <a:effectLst/>
                        </a:rPr>
                        <a:t>t-test</a:t>
                      </a:r>
                      <a:r>
                        <a:rPr kumimoji="0" lang="en-US" sz="1200" u="none" strike="noStrike" cap="none" normalizeH="0" baseline="0" dirty="0">
                          <a:ln>
                            <a:noFill/>
                          </a:ln>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sign-rank test: non-parametric alternative to the paired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Wilcoxon sum-rank test (=Mann-Whitney U test): non-parametric alternative to the </a:t>
                      </a:r>
                      <a:r>
                        <a:rPr kumimoji="0" lang="en-US" sz="1200" u="none" strike="noStrike" cap="none" normalizeH="0" baseline="0" dirty="0" err="1">
                          <a:ln>
                            <a:noFill/>
                          </a:ln>
                          <a:effectLst/>
                        </a:rPr>
                        <a:t>ttest</a:t>
                      </a: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effectLst/>
                        </a:rPr>
                        <a:t>Kruskal</a:t>
                      </a:r>
                      <a:r>
                        <a:rPr kumimoji="0" lang="en-US" sz="1200" u="none" strike="noStrike" cap="none" normalizeH="0" baseline="0" dirty="0">
                          <a:ln>
                            <a:noFill/>
                          </a:ln>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effectLst/>
                        </a:rPr>
                        <a:t>Spearman rank correlation coefficient: non-parametric alternative to Pearson</a:t>
                      </a:r>
                      <a:r>
                        <a:rPr kumimoji="0" lang="ja-JP" altLang="en-US" sz="1200" u="none" strike="noStrike" cap="none" normalizeH="0" baseline="0" dirty="0">
                          <a:ln>
                            <a:noFill/>
                          </a:ln>
                          <a:effectLst/>
                        </a:rPr>
                        <a:t>’</a:t>
                      </a:r>
                      <a:r>
                        <a:rPr kumimoji="0" lang="en-US" sz="1200" u="none" strike="noStrike" cap="none" normalizeH="0" baseline="0" dirty="0">
                          <a:ln>
                            <a:noFill/>
                          </a:ln>
                          <a:effectLst/>
                        </a:rPr>
                        <a:t>s correlation coefficient </a:t>
                      </a:r>
                      <a:endParaRPr kumimoji="0" lang="en-US" sz="1200" b="1" i="0" u="none" strike="noStrike" cap="none" normalizeH="0" baseline="0" dirty="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364950332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3593368361"/>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2325"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1"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a:t>
            </a:r>
            <a:r>
              <a:rPr lang="en-US" dirty="0" smtClean="0"/>
              <a:t>Could population mean </a:t>
            </a:r>
            <a:r>
              <a:rPr lang="el-GR" dirty="0">
                <a:latin typeface="Arial" charset="0"/>
                <a:cs typeface="Arial" charset="0"/>
              </a:rPr>
              <a:t>μ = 68 (with 95% confidence?)</a:t>
            </a:r>
            <a:r>
              <a:rPr lang="en-US" dirty="0"/>
              <a:t>  </a:t>
            </a:r>
          </a:p>
        </p:txBody>
      </p:sp>
      <p:graphicFrame>
        <p:nvGraphicFramePr>
          <p:cNvPr id="16" name="Object 15"/>
          <p:cNvGraphicFramePr>
            <a:graphicFrameLocks noChangeAspect="1"/>
          </p:cNvGraphicFramePr>
          <p:nvPr>
            <p:extLst>
              <p:ext uri="{D42A27DB-BD31-4B8C-83A1-F6EECF244321}">
                <p14:modId xmlns:p14="http://schemas.microsoft.com/office/powerpoint/2010/main" val="3879412373"/>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2326"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35909881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a:t>
            </a:r>
            <a:r>
              <a:rPr lang="en-US" dirty="0"/>
              <a:t>height = 66 </a:t>
            </a:r>
            <a:r>
              <a:rPr lang="en-US" dirty="0" smtClean="0"/>
              <a:t>in</a:t>
            </a:r>
          </a:p>
          <a:p>
            <a:pPr marL="0" indent="0">
              <a:buNone/>
            </a:pPr>
            <a:r>
              <a:rPr lang="en-US" dirty="0" smtClean="0"/>
              <a:t>   height = 4 in</a:t>
            </a:r>
          </a:p>
          <a:p>
            <a:pPr marL="0" indent="0">
              <a:buNone/>
            </a:pPr>
            <a:r>
              <a:rPr lang="en-US" dirty="0" smtClean="0"/>
              <a:t>N= 25 students</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2930070233"/>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3410"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1"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Question: Could </a:t>
            </a:r>
            <a:r>
              <a:rPr lang="el-GR" dirty="0" smtClean="0">
                <a:latin typeface="Arial" charset="0"/>
                <a:cs typeface="Arial" charset="0"/>
              </a:rPr>
              <a:t>μ = 68 (with 95% confidence?)</a:t>
            </a:r>
          </a:p>
          <a:p>
            <a:pPr marL="0" indent="0">
              <a:buNone/>
            </a:pPr>
            <a:endParaRPr lang="el-GR" dirty="0">
              <a:latin typeface="Arial" charset="0"/>
              <a:cs typeface="Arial" charset="0"/>
            </a:endParaRPr>
          </a:p>
          <a:p>
            <a:pPr marL="0" indent="0">
              <a:buNone/>
            </a:pPr>
            <a:r>
              <a:rPr lang="el-GR" dirty="0" smtClean="0">
                <a:latin typeface="Arial" charset="0"/>
                <a:cs typeface="Arial" charset="0"/>
              </a:rPr>
              <a:t>Answer: if it is in the 95% CI Interval:</a:t>
            </a:r>
            <a:r>
              <a:rPr lang="en-US" dirty="0" smtClean="0"/>
              <a:t>  </a:t>
            </a:r>
            <a:endParaRPr lang="en-US" dirty="0"/>
          </a:p>
        </p:txBody>
      </p:sp>
      <p:graphicFrame>
        <p:nvGraphicFramePr>
          <p:cNvPr id="14" name="Object 4"/>
          <p:cNvGraphicFramePr>
            <a:graphicFrameLocks noChangeAspect="1"/>
          </p:cNvGraphicFramePr>
          <p:nvPr>
            <p:extLst>
              <p:ext uri="{D42A27DB-BD31-4B8C-83A1-F6EECF244321}">
                <p14:modId xmlns:p14="http://schemas.microsoft.com/office/powerpoint/2010/main" val="638657774"/>
              </p:ext>
            </p:extLst>
          </p:nvPr>
        </p:nvGraphicFramePr>
        <p:xfrm>
          <a:off x="5042219" y="4432107"/>
          <a:ext cx="2605087" cy="522288"/>
        </p:xfrm>
        <a:graphic>
          <a:graphicData uri="http://schemas.openxmlformats.org/presentationml/2006/ole">
            <mc:AlternateContent xmlns:mc="http://schemas.openxmlformats.org/markup-compatibility/2006">
              <mc:Choice xmlns:v="urn:schemas-microsoft-com:vml" Requires="v">
                <p:oleObj spid="_x0000_s223411" name="Equation" r:id="rId6" imgW="1143000" imgH="228600" progId="Equation.3">
                  <p:embed/>
                </p:oleObj>
              </mc:Choice>
              <mc:Fallback>
                <p:oleObj name="Equation" r:id="rId6" imgW="1143000" imgH="228600" progId="Equation.3">
                  <p:embed/>
                  <p:pic>
                    <p:nvPicPr>
                      <p:cNvPr id="0" name=""/>
                      <p:cNvPicPr>
                        <a:picLocks noChangeAspect="1" noChangeArrowheads="1"/>
                      </p:cNvPicPr>
                      <p:nvPr/>
                    </p:nvPicPr>
                    <p:blipFill>
                      <a:blip r:embed="rId7"/>
                      <a:srcRect/>
                      <a:stretch>
                        <a:fillRect/>
                      </a:stretch>
                    </p:blipFill>
                    <p:spPr bwMode="auto">
                      <a:xfrm>
                        <a:off x="5042219" y="4432107"/>
                        <a:ext cx="2605087" cy="522288"/>
                      </a:xfrm>
                      <a:prstGeom prst="rect">
                        <a:avLst/>
                      </a:prstGeom>
                      <a:noFill/>
                      <a:ln>
                        <a:noFill/>
                      </a:ln>
                      <a:effectLs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212921000"/>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3412" name="Equation" r:id="rId8" imgW="165100" imgH="177800" progId="Equation.3">
                  <p:embed/>
                </p:oleObj>
              </mc:Choice>
              <mc:Fallback>
                <p:oleObj name="Equation" r:id="rId8" imgW="165100" imgH="177800" progId="Equation.3">
                  <p:embed/>
                  <p:pic>
                    <p:nvPicPr>
                      <p:cNvPr id="0" name=""/>
                      <p:cNvPicPr/>
                      <p:nvPr/>
                    </p:nvPicPr>
                    <p:blipFill>
                      <a:blip r:embed="rId9"/>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108019590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276606742"/>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4431"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1"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Question: Could </a:t>
            </a:r>
            <a:r>
              <a:rPr lang="el-GR" dirty="0" smtClean="0">
                <a:latin typeface="Arial" charset="0"/>
                <a:cs typeface="Arial" charset="0"/>
              </a:rPr>
              <a:t>μ = 68 (with 95% confidence?)</a:t>
            </a:r>
          </a:p>
          <a:p>
            <a:pPr marL="0" indent="0">
              <a:buNone/>
            </a:pPr>
            <a:endParaRPr lang="el-GR" dirty="0">
              <a:latin typeface="Arial" charset="0"/>
              <a:cs typeface="Arial" charset="0"/>
            </a:endParaRPr>
          </a:p>
          <a:p>
            <a:pPr marL="0" indent="0">
              <a:buNone/>
            </a:pPr>
            <a:r>
              <a:rPr lang="el-GR" dirty="0" smtClean="0">
                <a:latin typeface="Arial" charset="0"/>
                <a:cs typeface="Arial" charset="0"/>
              </a:rPr>
              <a:t>Answer: if it is in the 95% CI Interval:</a:t>
            </a:r>
            <a:r>
              <a:rPr lang="en-US" dirty="0" smtClean="0"/>
              <a:t>  </a:t>
            </a:r>
            <a:endParaRPr lang="en-US" dirty="0"/>
          </a:p>
        </p:txBody>
      </p:sp>
      <p:graphicFrame>
        <p:nvGraphicFramePr>
          <p:cNvPr id="14" name="Object 4"/>
          <p:cNvGraphicFramePr>
            <a:graphicFrameLocks noChangeAspect="1"/>
          </p:cNvGraphicFramePr>
          <p:nvPr>
            <p:extLst>
              <p:ext uri="{D42A27DB-BD31-4B8C-83A1-F6EECF244321}">
                <p14:modId xmlns:p14="http://schemas.microsoft.com/office/powerpoint/2010/main" val="2817836339"/>
              </p:ext>
            </p:extLst>
          </p:nvPr>
        </p:nvGraphicFramePr>
        <p:xfrm>
          <a:off x="5042219" y="4432107"/>
          <a:ext cx="2605087" cy="522288"/>
        </p:xfrm>
        <a:graphic>
          <a:graphicData uri="http://schemas.openxmlformats.org/presentationml/2006/ole">
            <mc:AlternateContent xmlns:mc="http://schemas.openxmlformats.org/markup-compatibility/2006">
              <mc:Choice xmlns:v="urn:schemas-microsoft-com:vml" Requires="v">
                <p:oleObj spid="_x0000_s224432" name="Equation" r:id="rId6" imgW="1143000" imgH="228600" progId="Equation.3">
                  <p:embed/>
                </p:oleObj>
              </mc:Choice>
              <mc:Fallback>
                <p:oleObj name="Equation" r:id="rId6" imgW="1143000" imgH="228600" progId="Equation.3">
                  <p:embed/>
                  <p:pic>
                    <p:nvPicPr>
                      <p:cNvPr id="0" name=""/>
                      <p:cNvPicPr>
                        <a:picLocks noChangeAspect="1" noChangeArrowheads="1"/>
                      </p:cNvPicPr>
                      <p:nvPr/>
                    </p:nvPicPr>
                    <p:blipFill>
                      <a:blip r:embed="rId7"/>
                      <a:srcRect/>
                      <a:stretch>
                        <a:fillRect/>
                      </a:stretch>
                    </p:blipFill>
                    <p:spPr bwMode="auto">
                      <a:xfrm>
                        <a:off x="5042219" y="4432107"/>
                        <a:ext cx="2605087" cy="522288"/>
                      </a:xfrm>
                      <a:prstGeom prst="rect">
                        <a:avLst/>
                      </a:prstGeom>
                      <a:noFill/>
                      <a:ln>
                        <a:noFill/>
                      </a:ln>
                      <a:effectLst/>
                      <a:extLst/>
                    </p:spPr>
                  </p:pic>
                </p:oleObj>
              </mc:Fallback>
            </mc:AlternateContent>
          </a:graphicData>
        </a:graphic>
      </p:graphicFrame>
      <p:sp>
        <p:nvSpPr>
          <p:cNvPr id="9" name="Rectangle 8"/>
          <p:cNvSpPr/>
          <p:nvPr/>
        </p:nvSpPr>
        <p:spPr>
          <a:xfrm>
            <a:off x="6988388" y="4620041"/>
            <a:ext cx="348432" cy="3343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ine Callout 1 9"/>
          <p:cNvSpPr/>
          <p:nvPr/>
        </p:nvSpPr>
        <p:spPr>
          <a:xfrm>
            <a:off x="5431679" y="5086541"/>
            <a:ext cx="2323997" cy="911887"/>
          </a:xfrm>
          <a:prstGeom prst="borderCallout1">
            <a:avLst>
              <a:gd name="adj1" fmla="val -7918"/>
              <a:gd name="adj2" fmla="val 53433"/>
              <a:gd name="adj3" fmla="val -28330"/>
              <a:gd name="adj4" fmla="val 66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ym typeface="Symbol" charset="0"/>
              </a:rPr>
              <a:t> </a:t>
            </a:r>
            <a:r>
              <a:rPr lang="en-US" dirty="0" smtClean="0"/>
              <a:t>= .05 means we would be right 95 out of 100 times (95% CI)</a:t>
            </a:r>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3496136333"/>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4433" name="Equation" r:id="rId8" imgW="165100" imgH="177800" progId="Equation.3">
                  <p:embed/>
                </p:oleObj>
              </mc:Choice>
              <mc:Fallback>
                <p:oleObj name="Equation" r:id="rId8" imgW="165100" imgH="177800" progId="Equation.3">
                  <p:embed/>
                  <p:pic>
                    <p:nvPicPr>
                      <p:cNvPr id="0" name=""/>
                      <p:cNvPicPr/>
                      <p:nvPr/>
                    </p:nvPicPr>
                    <p:blipFill>
                      <a:blip r:embed="rId9"/>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18317238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smtClean="0"/>
              <a:t>t</a:t>
            </a:r>
            <a:r>
              <a:rPr lang="en-US" baseline="-25000" dirty="0" smtClean="0"/>
              <a:t>.05</a:t>
            </a:r>
            <a:r>
              <a:rPr lang="en-US" dirty="0" smtClean="0"/>
              <a:t> </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3300100594"/>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5397"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217451092"/>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5398"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255019133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smtClean="0"/>
              <a:t>t</a:t>
            </a:r>
            <a:r>
              <a:rPr lang="en-US" baseline="-25000" dirty="0" smtClean="0"/>
              <a:t>.05</a:t>
            </a:r>
            <a:r>
              <a:rPr lang="en-US" dirty="0" smtClean="0"/>
              <a:t> </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004859174"/>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6421"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3" name="Rectangle 12"/>
          <p:cNvSpPr/>
          <p:nvPr/>
        </p:nvSpPr>
        <p:spPr>
          <a:xfrm>
            <a:off x="1151640" y="4086802"/>
            <a:ext cx="714781" cy="668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ine Callout 1 13"/>
          <p:cNvSpPr/>
          <p:nvPr/>
        </p:nvSpPr>
        <p:spPr>
          <a:xfrm>
            <a:off x="1947493" y="4883891"/>
            <a:ext cx="2323997" cy="1222615"/>
          </a:xfrm>
          <a:prstGeom prst="borderCallout1">
            <a:avLst>
              <a:gd name="adj1" fmla="val 18750"/>
              <a:gd name="adj2" fmla="val -2381"/>
              <a:gd name="adj3" fmla="val -9070"/>
              <a:gd name="adj4" fmla="val -12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This is the </a:t>
            </a:r>
            <a:r>
              <a:rPr lang="en-US" i="1" dirty="0" smtClean="0"/>
              <a:t>critical value. </a:t>
            </a:r>
            <a:r>
              <a:rPr lang="en-US" dirty="0" smtClean="0"/>
              <a:t>It comes from </a:t>
            </a:r>
            <a:r>
              <a:rPr lang="en-US" dirty="0"/>
              <a:t>a table (using </a:t>
            </a:r>
            <a:r>
              <a:rPr lang="en-US" dirty="0" err="1"/>
              <a:t>df</a:t>
            </a:r>
            <a:r>
              <a:rPr lang="en-US" dirty="0"/>
              <a:t> = N-1 </a:t>
            </a:r>
            <a:r>
              <a:rPr lang="en-US" dirty="0" smtClean="0"/>
              <a:t>and alpha)</a:t>
            </a:r>
            <a:endParaRPr lang="en-US" dirty="0"/>
          </a:p>
        </p:txBody>
      </p:sp>
      <p:graphicFrame>
        <p:nvGraphicFramePr>
          <p:cNvPr id="15" name="Object 14"/>
          <p:cNvGraphicFramePr>
            <a:graphicFrameLocks noChangeAspect="1"/>
          </p:cNvGraphicFramePr>
          <p:nvPr>
            <p:extLst>
              <p:ext uri="{D42A27DB-BD31-4B8C-83A1-F6EECF244321}">
                <p14:modId xmlns:p14="http://schemas.microsoft.com/office/powerpoint/2010/main" val="2464156280"/>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6422"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253722236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smtClean="0"/>
              <a:t>t</a:t>
            </a:r>
            <a:r>
              <a:rPr lang="en-US" baseline="-25000" dirty="0" smtClean="0"/>
              <a:t>.05</a:t>
            </a:r>
            <a:r>
              <a:rPr lang="en-US" dirty="0" smtClean="0"/>
              <a:t> = 2.06</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315294777"/>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7445"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92432"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04623127"/>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7446"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24446687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a:t>
            </a:r>
            <a:r>
              <a:rPr lang="en-US" dirty="0" smtClean="0"/>
              <a:t>2.06</a:t>
            </a:r>
          </a:p>
          <a:p>
            <a:pPr marL="0" indent="0">
              <a:buNone/>
            </a:pPr>
            <a:r>
              <a:rPr lang="en-US" dirty="0" smtClean="0"/>
              <a:t>Standard error = </a:t>
            </a:r>
          </a:p>
          <a:p>
            <a:pPr marL="0" indent="0">
              <a:buNone/>
            </a:pPr>
            <a:endParaRPr lang="en-US" dirty="0" smtClean="0"/>
          </a:p>
          <a:p>
            <a:pPr marL="0" indent="0">
              <a:buNone/>
            </a:pPr>
            <a:endParaRPr lang="en-US" dirty="0" smtClean="0"/>
          </a:p>
        </p:txBody>
      </p:sp>
      <p:graphicFrame>
        <p:nvGraphicFramePr>
          <p:cNvPr id="8" name="Object 5"/>
          <p:cNvGraphicFramePr>
            <a:graphicFrameLocks noChangeAspect="1"/>
          </p:cNvGraphicFramePr>
          <p:nvPr>
            <p:extLst>
              <p:ext uri="{D42A27DB-BD31-4B8C-83A1-F6EECF244321}">
                <p14:modId xmlns:p14="http://schemas.microsoft.com/office/powerpoint/2010/main" val="2256365521"/>
              </p:ext>
            </p:extLst>
          </p:nvPr>
        </p:nvGraphicFramePr>
        <p:xfrm>
          <a:off x="1363663" y="5219570"/>
          <a:ext cx="2819400" cy="920750"/>
        </p:xfrm>
        <a:graphic>
          <a:graphicData uri="http://schemas.openxmlformats.org/presentationml/2006/ole">
            <mc:AlternateContent xmlns:mc="http://schemas.openxmlformats.org/markup-compatibility/2006">
              <mc:Choice xmlns:v="urn:schemas-microsoft-com:vml" Requires="v">
                <p:oleObj spid="_x0000_s228527" name="Equation" r:id="rId4" imgW="1244600" imgH="406400" progId="Equation.3">
                  <p:embed/>
                </p:oleObj>
              </mc:Choice>
              <mc:Fallback>
                <p:oleObj name="Equation" r:id="rId4" imgW="1244600" imgH="406400" progId="Equation.3">
                  <p:embed/>
                  <p:pic>
                    <p:nvPicPr>
                      <p:cNvPr id="0" name=""/>
                      <p:cNvPicPr>
                        <a:picLocks noChangeAspect="1" noChangeArrowheads="1"/>
                      </p:cNvPicPr>
                      <p:nvPr/>
                    </p:nvPicPr>
                    <p:blipFill>
                      <a:blip r:embed="rId5"/>
                      <a:srcRect/>
                      <a:stretch>
                        <a:fillRect/>
                      </a:stretch>
                    </p:blipFill>
                    <p:spPr bwMode="auto">
                      <a:xfrm>
                        <a:off x="1363663" y="5219570"/>
                        <a:ext cx="2819400"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3205955464"/>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8528" name="Equation" r:id="rId6" imgW="152400" imgH="139700" progId="Equation.3">
                  <p:embed/>
                </p:oleObj>
              </mc:Choice>
              <mc:Fallback>
                <p:oleObj name="Equation" r:id="rId6" imgW="152400" imgH="139700" progId="Equation.3">
                  <p:embed/>
                  <p:pic>
                    <p:nvPicPr>
                      <p:cNvPr id="0" name=""/>
                      <p:cNvPicPr>
                        <a:picLocks noChangeAspect="1" noChangeArrowheads="1"/>
                      </p:cNvPicPr>
                      <p:nvPr/>
                    </p:nvPicPr>
                    <p:blipFill>
                      <a:blip r:embed="rId7"/>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92432"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269625436"/>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8529" name="Equation" r:id="rId8" imgW="165100" imgH="177800" progId="Equation.3">
                  <p:embed/>
                </p:oleObj>
              </mc:Choice>
              <mc:Fallback>
                <p:oleObj name="Equation" r:id="rId8" imgW="165100" imgH="177800" progId="Equation.3">
                  <p:embed/>
                  <p:pic>
                    <p:nvPicPr>
                      <p:cNvPr id="0" name=""/>
                      <p:cNvPicPr/>
                      <p:nvPr/>
                    </p:nvPicPr>
                    <p:blipFill>
                      <a:blip r:embed="rId9"/>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289512250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2.06</a:t>
            </a:r>
          </a:p>
          <a:p>
            <a:pPr marL="0" indent="0">
              <a:buNone/>
            </a:pPr>
            <a:r>
              <a:rPr lang="en-US" dirty="0" smtClean="0"/>
              <a:t>Standard error = .8</a:t>
            </a:r>
          </a:p>
          <a:p>
            <a:pPr marL="0" indent="0">
              <a:buNone/>
            </a:pPr>
            <a:endParaRPr lang="en-US" dirty="0" smtClean="0"/>
          </a:p>
          <a:p>
            <a:pPr marL="0" indent="0">
              <a:buNone/>
            </a:pPr>
            <a:endParaRPr lang="en-US" dirty="0" smtClean="0"/>
          </a:p>
        </p:txBody>
      </p:sp>
      <p:graphicFrame>
        <p:nvGraphicFramePr>
          <p:cNvPr id="12" name="Object 4"/>
          <p:cNvGraphicFramePr>
            <a:graphicFrameLocks noChangeAspect="1"/>
          </p:cNvGraphicFramePr>
          <p:nvPr>
            <p:extLst>
              <p:ext uri="{D42A27DB-BD31-4B8C-83A1-F6EECF244321}">
                <p14:modId xmlns:p14="http://schemas.microsoft.com/office/powerpoint/2010/main" val="1871385592"/>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29493" name="Equation" r:id="rId4" imgW="152400" imgH="139700" progId="Equation.3">
                  <p:embed/>
                </p:oleObj>
              </mc:Choice>
              <mc:Fallback>
                <p:oleObj name="Equation" r:id="rId4" imgW="152400" imgH="139700" progId="Equation.3">
                  <p:embed/>
                  <p:pic>
                    <p:nvPicPr>
                      <p:cNvPr id="0" name=""/>
                      <p:cNvPicPr>
                        <a:picLocks noChangeAspect="1" noChangeArrowheads="1"/>
                      </p:cNvPicPr>
                      <p:nvPr/>
                    </p:nvPicPr>
                    <p:blipFill>
                      <a:blip r:embed="rId5"/>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sp>
        <p:nvSpPr>
          <p:cNvPr id="10"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128471891"/>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29494" name="Equation" r:id="rId6" imgW="165100" imgH="177800" progId="Equation.3">
                  <p:embed/>
                </p:oleObj>
              </mc:Choice>
              <mc:Fallback>
                <p:oleObj name="Equation" r:id="rId6" imgW="165100" imgH="177800" progId="Equation.3">
                  <p:embed/>
                  <p:pic>
                    <p:nvPicPr>
                      <p:cNvPr id="0" name=""/>
                      <p:cNvPicPr/>
                      <p:nvPr/>
                    </p:nvPicPr>
                    <p:blipFill>
                      <a:blip r:embed="rId7"/>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41562720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r>
              <a:rPr lang="el-GR" dirty="0" smtClean="0">
                <a:latin typeface="Arial" charset="0"/>
                <a:cs typeface="Arial" charset="0"/>
              </a:rPr>
              <a:t>)</a:t>
            </a: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r>
              <a:rPr lang="el-GR" dirty="0" smtClean="0">
                <a:latin typeface="Arial" charset="0"/>
                <a:cs typeface="Arial" charset="0"/>
              </a:rPr>
              <a:t>Answer?</a:t>
            </a:r>
            <a:endParaRPr lang="el-GR" dirty="0">
              <a:latin typeface="Arial" charset="0"/>
              <a:cs typeface="Arial"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2.06</a:t>
            </a:r>
          </a:p>
          <a:p>
            <a:pPr marL="0" indent="0">
              <a:buNone/>
            </a:pPr>
            <a:r>
              <a:rPr lang="en-US" dirty="0" smtClean="0"/>
              <a:t>Standard error = .8</a:t>
            </a:r>
          </a:p>
          <a:p>
            <a:pPr marL="0" indent="0">
              <a:buNone/>
            </a:pPr>
            <a:endParaRPr lang="en-US" dirty="0" smtClean="0"/>
          </a:p>
          <a:p>
            <a:pPr marL="0" indent="0">
              <a:buNone/>
            </a:pPr>
            <a:endParaRPr lang="en-US" dirty="0" smtClean="0"/>
          </a:p>
        </p:txBody>
      </p:sp>
      <p:graphicFrame>
        <p:nvGraphicFramePr>
          <p:cNvPr id="9" name="Object 6"/>
          <p:cNvGraphicFramePr>
            <a:graphicFrameLocks noChangeAspect="1"/>
          </p:cNvGraphicFramePr>
          <p:nvPr>
            <p:extLst>
              <p:ext uri="{D42A27DB-BD31-4B8C-83A1-F6EECF244321}">
                <p14:modId xmlns:p14="http://schemas.microsoft.com/office/powerpoint/2010/main" val="2199473264"/>
              </p:ext>
            </p:extLst>
          </p:nvPr>
        </p:nvGraphicFramePr>
        <p:xfrm>
          <a:off x="5041900" y="3981450"/>
          <a:ext cx="3068638" cy="1376363"/>
        </p:xfrm>
        <a:graphic>
          <a:graphicData uri="http://schemas.openxmlformats.org/presentationml/2006/ole">
            <mc:AlternateContent xmlns:mc="http://schemas.openxmlformats.org/markup-compatibility/2006">
              <mc:Choice xmlns:v="urn:schemas-microsoft-com:vml" Requires="v">
                <p:oleObj spid="_x0000_s230633" name="Equation" r:id="rId4" imgW="1384300" imgH="622300" progId="Equation.3">
                  <p:embed/>
                </p:oleObj>
              </mc:Choice>
              <mc:Fallback>
                <p:oleObj name="Equation" r:id="rId4" imgW="1384300" imgH="622300" progId="Equation.3">
                  <p:embed/>
                  <p:pic>
                    <p:nvPicPr>
                      <p:cNvPr id="0" name=""/>
                      <p:cNvPicPr>
                        <a:picLocks noChangeAspect="1" noChangeArrowheads="1"/>
                      </p:cNvPicPr>
                      <p:nvPr/>
                    </p:nvPicPr>
                    <p:blipFill>
                      <a:blip r:embed="rId5"/>
                      <a:srcRect/>
                      <a:stretch>
                        <a:fillRect/>
                      </a:stretch>
                    </p:blipFill>
                    <p:spPr bwMode="auto">
                      <a:xfrm>
                        <a:off x="5041900" y="3981450"/>
                        <a:ext cx="3068638" cy="1376363"/>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2226213430"/>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30634" name="Equation" r:id="rId6" imgW="152400" imgH="139700" progId="Equation.3">
                  <p:embed/>
                </p:oleObj>
              </mc:Choice>
              <mc:Fallback>
                <p:oleObj name="Equation" r:id="rId6" imgW="152400" imgH="139700" progId="Equation.3">
                  <p:embed/>
                  <p:pic>
                    <p:nvPicPr>
                      <p:cNvPr id="0" name=""/>
                      <p:cNvPicPr>
                        <a:picLocks noChangeAspect="1" noChangeArrowheads="1"/>
                      </p:cNvPicPr>
                      <p:nvPr/>
                    </p:nvPicPr>
                    <p:blipFill>
                      <a:blip r:embed="rId7"/>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2044460730"/>
              </p:ext>
            </p:extLst>
          </p:nvPr>
        </p:nvGraphicFramePr>
        <p:xfrm>
          <a:off x="5042219" y="3466371"/>
          <a:ext cx="2605087" cy="522288"/>
        </p:xfrm>
        <a:graphic>
          <a:graphicData uri="http://schemas.openxmlformats.org/presentationml/2006/ole">
            <mc:AlternateContent xmlns:mc="http://schemas.openxmlformats.org/markup-compatibility/2006">
              <mc:Choice xmlns:v="urn:schemas-microsoft-com:vml" Requires="v">
                <p:oleObj spid="_x0000_s230635" name="Equation" r:id="rId8" imgW="1143000" imgH="228600" progId="Equation.3">
                  <p:embed/>
                </p:oleObj>
              </mc:Choice>
              <mc:Fallback>
                <p:oleObj name="Equation" r:id="rId8" imgW="1143000" imgH="228600" progId="Equation.3">
                  <p:embed/>
                  <p:pic>
                    <p:nvPicPr>
                      <p:cNvPr id="0" name=""/>
                      <p:cNvPicPr>
                        <a:picLocks noChangeAspect="1" noChangeArrowheads="1"/>
                      </p:cNvPicPr>
                      <p:nvPr/>
                    </p:nvPicPr>
                    <p:blipFill>
                      <a:blip r:embed="rId9"/>
                      <a:srcRect/>
                      <a:stretch>
                        <a:fillRect/>
                      </a:stretch>
                    </p:blipFill>
                    <p:spPr bwMode="auto">
                      <a:xfrm>
                        <a:off x="5042219" y="3466371"/>
                        <a:ext cx="2605087" cy="522288"/>
                      </a:xfrm>
                      <a:prstGeom prst="rect">
                        <a:avLst/>
                      </a:prstGeom>
                      <a:noFill/>
                      <a:ln>
                        <a:noFill/>
                      </a:ln>
                      <a:effectLs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62829040"/>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30636" name="Equation" r:id="rId10" imgW="165100" imgH="177800" progId="Equation.3">
                  <p:embed/>
                </p:oleObj>
              </mc:Choice>
              <mc:Fallback>
                <p:oleObj name="Equation" r:id="rId10" imgW="165100" imgH="177800" progId="Equation.3">
                  <p:embed/>
                  <p:pic>
                    <p:nvPicPr>
                      <p:cNvPr id="0" name=""/>
                      <p:cNvPicPr/>
                      <p:nvPr/>
                    </p:nvPicPr>
                    <p:blipFill>
                      <a:blip r:embed="rId11"/>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380122859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txBox="1">
            <a:spLocks noChangeArrowheads="1"/>
          </p:cNvSpPr>
          <p:nvPr/>
        </p:nvSpPr>
        <p:spPr>
          <a:xfrm>
            <a:off x="4978920" y="2040007"/>
            <a:ext cx="4029960" cy="4100313"/>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Question: Could </a:t>
            </a:r>
            <a:r>
              <a:rPr lang="el-GR" dirty="0">
                <a:latin typeface="Arial" charset="0"/>
                <a:cs typeface="Arial" charset="0"/>
              </a:rPr>
              <a:t>μ = 68 (with 95% confidence?</a:t>
            </a:r>
            <a:r>
              <a:rPr lang="el-GR" dirty="0" smtClean="0">
                <a:latin typeface="Arial" charset="0"/>
                <a:cs typeface="Arial" charset="0"/>
              </a:rPr>
              <a:t>)</a:t>
            </a: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endParaRPr lang="el-GR" dirty="0">
              <a:latin typeface="Arial" charset="0"/>
              <a:cs typeface="Arial" charset="0"/>
            </a:endParaRPr>
          </a:p>
          <a:p>
            <a:pPr marL="0" indent="0">
              <a:buNone/>
            </a:pPr>
            <a:endParaRPr lang="el-GR" dirty="0" smtClean="0">
              <a:latin typeface="Arial" charset="0"/>
              <a:cs typeface="Arial" charset="0"/>
            </a:endParaRPr>
          </a:p>
          <a:p>
            <a:pPr marL="0" indent="0">
              <a:buNone/>
            </a:pPr>
            <a:endParaRPr lang="el-GR" dirty="0">
              <a:latin typeface="Arial" charset="0"/>
              <a:cs typeface="Arial" charset="0"/>
            </a:endParaRPr>
          </a:p>
          <a:p>
            <a:pPr marL="0" indent="0">
              <a:buNone/>
            </a:pPr>
            <a:r>
              <a:rPr lang="el-GR" dirty="0" smtClean="0">
                <a:latin typeface="Arial" charset="0"/>
                <a:cs typeface="Arial" charset="0"/>
              </a:rPr>
              <a:t>No, 68 is not likely</a:t>
            </a:r>
            <a:endParaRPr lang="el-GR" dirty="0">
              <a:latin typeface="Arial" charset="0"/>
              <a:cs typeface="Arial"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026" name="Rectangle 2"/>
          <p:cNvSpPr>
            <a:spLocks noGrp="1" noChangeArrowheads="1"/>
          </p:cNvSpPr>
          <p:nvPr>
            <p:ph type="title"/>
          </p:nvPr>
        </p:nvSpPr>
        <p:spPr/>
        <p:txBody>
          <a:bodyPr/>
          <a:lstStyle/>
          <a:p>
            <a:r>
              <a:rPr lang="en-US" dirty="0" smtClean="0"/>
              <a:t>Example</a:t>
            </a:r>
            <a:endParaRPr lang="en-US" dirty="0"/>
          </a:p>
        </p:txBody>
      </p:sp>
      <p:sp>
        <p:nvSpPr>
          <p:cNvPr id="1027" name="Text Box 3"/>
          <p:cNvSpPr txBox="1">
            <a:spLocks noChangeArrowheads="1"/>
          </p:cNvSpPr>
          <p:nvPr/>
        </p:nvSpPr>
        <p:spPr bwMode="auto">
          <a:xfrm>
            <a:off x="1161685" y="1286425"/>
            <a:ext cx="70262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dirty="0"/>
          </a:p>
          <a:p>
            <a:endParaRPr lang="en-US" dirty="0"/>
          </a:p>
          <a:p>
            <a:endParaRPr lang="en-US" i="0" dirty="0"/>
          </a:p>
        </p:txBody>
      </p:sp>
      <p:sp>
        <p:nvSpPr>
          <p:cNvPr id="1029" name="Rectangle 5"/>
          <p:cNvSpPr>
            <a:spLocks noChangeArrowheads="1"/>
          </p:cNvSpPr>
          <p:nvPr/>
        </p:nvSpPr>
        <p:spPr bwMode="auto">
          <a:xfrm>
            <a:off x="1576388" y="133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 name="Rectangle 3"/>
          <p:cNvSpPr txBox="1">
            <a:spLocks noChangeArrowheads="1"/>
          </p:cNvSpPr>
          <p:nvPr/>
        </p:nvSpPr>
        <p:spPr>
          <a:xfrm>
            <a:off x="1151640" y="2040007"/>
            <a:ext cx="3810000" cy="3360214"/>
          </a:xfrm>
          <a:prstGeom prst="rect">
            <a:avLst/>
          </a:prstGeom>
        </p:spPr>
        <p:txBody>
          <a:bodyPr/>
          <a:lst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Sample:</a:t>
            </a:r>
          </a:p>
          <a:p>
            <a:pPr marL="0" indent="0">
              <a:buNone/>
            </a:pPr>
            <a:r>
              <a:rPr lang="en-US" dirty="0" smtClean="0"/>
              <a:t>   height = 66 in</a:t>
            </a:r>
          </a:p>
          <a:p>
            <a:pPr marL="0" indent="0">
              <a:buNone/>
            </a:pPr>
            <a:r>
              <a:rPr lang="en-US" dirty="0" smtClean="0"/>
              <a:t>   height = 4 in</a:t>
            </a:r>
          </a:p>
          <a:p>
            <a:pPr marL="0" indent="0">
              <a:buNone/>
            </a:pPr>
            <a:r>
              <a:rPr lang="en-US" dirty="0" smtClean="0"/>
              <a:t>N= 25 students</a:t>
            </a:r>
          </a:p>
          <a:p>
            <a:pPr marL="0" indent="0">
              <a:buNone/>
            </a:pPr>
            <a:r>
              <a:rPr lang="en-US" dirty="0"/>
              <a:t>t</a:t>
            </a:r>
            <a:r>
              <a:rPr lang="en-US" baseline="-25000" dirty="0"/>
              <a:t>.05</a:t>
            </a:r>
            <a:r>
              <a:rPr lang="en-US" dirty="0"/>
              <a:t> = 2.06</a:t>
            </a:r>
          </a:p>
          <a:p>
            <a:pPr marL="0" indent="0">
              <a:buNone/>
            </a:pPr>
            <a:r>
              <a:rPr lang="en-US" dirty="0" smtClean="0"/>
              <a:t>Standard error = .8</a:t>
            </a:r>
          </a:p>
          <a:p>
            <a:pPr marL="0" indent="0">
              <a:buNone/>
            </a:pPr>
            <a:endParaRPr lang="en-US" dirty="0" smtClean="0"/>
          </a:p>
          <a:p>
            <a:pPr marL="0" indent="0">
              <a:buNone/>
            </a:pPr>
            <a:endParaRPr lang="en-US" dirty="0" smtClean="0"/>
          </a:p>
        </p:txBody>
      </p:sp>
      <p:graphicFrame>
        <p:nvGraphicFramePr>
          <p:cNvPr id="9" name="Object 6"/>
          <p:cNvGraphicFramePr>
            <a:graphicFrameLocks noChangeAspect="1"/>
          </p:cNvGraphicFramePr>
          <p:nvPr>
            <p:extLst>
              <p:ext uri="{D42A27DB-BD31-4B8C-83A1-F6EECF244321}">
                <p14:modId xmlns:p14="http://schemas.microsoft.com/office/powerpoint/2010/main" val="175232872"/>
              </p:ext>
            </p:extLst>
          </p:nvPr>
        </p:nvGraphicFramePr>
        <p:xfrm>
          <a:off x="5042219" y="3939721"/>
          <a:ext cx="3068638" cy="1460500"/>
        </p:xfrm>
        <a:graphic>
          <a:graphicData uri="http://schemas.openxmlformats.org/presentationml/2006/ole">
            <mc:AlternateContent xmlns:mc="http://schemas.openxmlformats.org/markup-compatibility/2006">
              <mc:Choice xmlns:v="urn:schemas-microsoft-com:vml" Requires="v">
                <p:oleObj spid="_x0000_s231657" name="Equation" r:id="rId4" imgW="1384300" imgH="660400" progId="Equation.3">
                  <p:embed/>
                </p:oleObj>
              </mc:Choice>
              <mc:Fallback>
                <p:oleObj name="Equation" r:id="rId4" imgW="1384300" imgH="660400" progId="Equation.3">
                  <p:embed/>
                  <p:pic>
                    <p:nvPicPr>
                      <p:cNvPr id="0" name=""/>
                      <p:cNvPicPr>
                        <a:picLocks noChangeAspect="1" noChangeArrowheads="1"/>
                      </p:cNvPicPr>
                      <p:nvPr/>
                    </p:nvPicPr>
                    <p:blipFill>
                      <a:blip r:embed="rId5"/>
                      <a:srcRect/>
                      <a:stretch>
                        <a:fillRect/>
                      </a:stretch>
                    </p:blipFill>
                    <p:spPr bwMode="auto">
                      <a:xfrm>
                        <a:off x="5042219" y="3939721"/>
                        <a:ext cx="3068638" cy="1460500"/>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3980507586"/>
              </p:ext>
            </p:extLst>
          </p:nvPr>
        </p:nvGraphicFramePr>
        <p:xfrm>
          <a:off x="1187485" y="3239083"/>
          <a:ext cx="347663" cy="319087"/>
        </p:xfrm>
        <a:graphic>
          <a:graphicData uri="http://schemas.openxmlformats.org/presentationml/2006/ole">
            <mc:AlternateContent xmlns:mc="http://schemas.openxmlformats.org/markup-compatibility/2006">
              <mc:Choice xmlns:v="urn:schemas-microsoft-com:vml" Requires="v">
                <p:oleObj spid="_x0000_s231658" name="Equation" r:id="rId6" imgW="152400" imgH="139700" progId="Equation.3">
                  <p:embed/>
                </p:oleObj>
              </mc:Choice>
              <mc:Fallback>
                <p:oleObj name="Equation" r:id="rId6" imgW="152400" imgH="139700" progId="Equation.3">
                  <p:embed/>
                  <p:pic>
                    <p:nvPicPr>
                      <p:cNvPr id="0" name=""/>
                      <p:cNvPicPr>
                        <a:picLocks noChangeAspect="1" noChangeArrowheads="1"/>
                      </p:cNvPicPr>
                      <p:nvPr/>
                    </p:nvPicPr>
                    <p:blipFill>
                      <a:blip r:embed="rId7"/>
                      <a:srcRect/>
                      <a:stretch>
                        <a:fillRect/>
                      </a:stretch>
                    </p:blipFill>
                    <p:spPr bwMode="auto">
                      <a:xfrm>
                        <a:off x="1187485" y="3239083"/>
                        <a:ext cx="347663" cy="319087"/>
                      </a:xfrm>
                      <a:prstGeom prst="rect">
                        <a:avLst/>
                      </a:prstGeom>
                      <a:noFill/>
                      <a:ln>
                        <a:noFill/>
                      </a:ln>
                      <a:effec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1017097414"/>
              </p:ext>
            </p:extLst>
          </p:nvPr>
        </p:nvGraphicFramePr>
        <p:xfrm>
          <a:off x="5042219" y="3466371"/>
          <a:ext cx="2605087" cy="522288"/>
        </p:xfrm>
        <a:graphic>
          <a:graphicData uri="http://schemas.openxmlformats.org/presentationml/2006/ole">
            <mc:AlternateContent xmlns:mc="http://schemas.openxmlformats.org/markup-compatibility/2006">
              <mc:Choice xmlns:v="urn:schemas-microsoft-com:vml" Requires="v">
                <p:oleObj spid="_x0000_s231659" name="Equation" r:id="rId8" imgW="1143000" imgH="228600" progId="Equation.3">
                  <p:embed/>
                </p:oleObj>
              </mc:Choice>
              <mc:Fallback>
                <p:oleObj name="Equation" r:id="rId8" imgW="1143000" imgH="228600" progId="Equation.3">
                  <p:embed/>
                  <p:pic>
                    <p:nvPicPr>
                      <p:cNvPr id="0" name=""/>
                      <p:cNvPicPr>
                        <a:picLocks noChangeAspect="1" noChangeArrowheads="1"/>
                      </p:cNvPicPr>
                      <p:nvPr/>
                    </p:nvPicPr>
                    <p:blipFill>
                      <a:blip r:embed="rId9"/>
                      <a:srcRect/>
                      <a:stretch>
                        <a:fillRect/>
                      </a:stretch>
                    </p:blipFill>
                    <p:spPr bwMode="auto">
                      <a:xfrm>
                        <a:off x="5042219" y="3466371"/>
                        <a:ext cx="2605087" cy="522288"/>
                      </a:xfrm>
                      <a:prstGeom prst="rect">
                        <a:avLst/>
                      </a:prstGeom>
                      <a:noFill/>
                      <a:ln>
                        <a:noFill/>
                      </a:ln>
                      <a:effectLs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76367004"/>
              </p:ext>
            </p:extLst>
          </p:nvPr>
        </p:nvGraphicFramePr>
        <p:xfrm>
          <a:off x="1187485" y="2600890"/>
          <a:ext cx="292542" cy="426296"/>
        </p:xfrm>
        <a:graphic>
          <a:graphicData uri="http://schemas.openxmlformats.org/presentationml/2006/ole">
            <mc:AlternateContent xmlns:mc="http://schemas.openxmlformats.org/markup-compatibility/2006">
              <mc:Choice xmlns:v="urn:schemas-microsoft-com:vml" Requires="v">
                <p:oleObj spid="_x0000_s231660" name="Equation" r:id="rId10" imgW="165100" imgH="177800" progId="Equation.3">
                  <p:embed/>
                </p:oleObj>
              </mc:Choice>
              <mc:Fallback>
                <p:oleObj name="Equation" r:id="rId10" imgW="165100" imgH="177800" progId="Equation.3">
                  <p:embed/>
                  <p:pic>
                    <p:nvPicPr>
                      <p:cNvPr id="0" name=""/>
                      <p:cNvPicPr/>
                      <p:nvPr/>
                    </p:nvPicPr>
                    <p:blipFill>
                      <a:blip r:embed="rId11"/>
                      <a:stretch>
                        <a:fillRect/>
                      </a:stretch>
                    </p:blipFill>
                    <p:spPr>
                      <a:xfrm>
                        <a:off x="1187485" y="2600890"/>
                        <a:ext cx="292542" cy="426296"/>
                      </a:xfrm>
                      <a:prstGeom prst="rect">
                        <a:avLst/>
                      </a:prstGeom>
                    </p:spPr>
                  </p:pic>
                </p:oleObj>
              </mc:Fallback>
            </mc:AlternateContent>
          </a:graphicData>
        </a:graphic>
      </p:graphicFrame>
    </p:spTree>
    <p:extLst>
      <p:ext uri="{BB962C8B-B14F-4D97-AF65-F5344CB8AC3E}">
        <p14:creationId xmlns:p14="http://schemas.microsoft.com/office/powerpoint/2010/main" val="763643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 Hypothesis</a:t>
            </a:r>
            <a:endParaRPr lang="en-US" dirty="0"/>
          </a:p>
        </p:txBody>
      </p:sp>
      <p:sp>
        <p:nvSpPr>
          <p:cNvPr id="5" name="Content Placeholder 4"/>
          <p:cNvSpPr>
            <a:spLocks noGrp="1"/>
          </p:cNvSpPr>
          <p:nvPr>
            <p:ph idx="1"/>
          </p:nvPr>
        </p:nvSpPr>
        <p:spPr/>
        <p:txBody>
          <a:bodyPr/>
          <a:lstStyle/>
          <a:p>
            <a:pPr marL="0" indent="0">
              <a:buNone/>
            </a:pPr>
            <a:r>
              <a:rPr lang="en-US" dirty="0" smtClean="0"/>
              <a:t>Example: Random sample of 50 students</a:t>
            </a:r>
          </a:p>
          <a:p>
            <a:pPr marL="0" indent="0">
              <a:buNone/>
            </a:pPr>
            <a:r>
              <a:rPr lang="en-US" dirty="0" smtClean="0"/>
              <a:t>Mean height of sample: </a:t>
            </a:r>
            <a:r>
              <a:rPr lang="en-US" dirty="0" smtClean="0"/>
              <a:t>66</a:t>
            </a:r>
            <a:endParaRPr lang="en-US" dirty="0" smtClean="0"/>
          </a:p>
          <a:p>
            <a:pPr marL="0" indent="0">
              <a:buNone/>
            </a:pPr>
            <a:r>
              <a:rPr lang="en-US" dirty="0" smtClean="0"/>
              <a:t>Question: Could the true mean be 68 </a:t>
            </a:r>
            <a:br>
              <a:rPr lang="en-US" dirty="0" smtClean="0"/>
            </a:br>
            <a:r>
              <a:rPr lang="en-US" dirty="0" smtClean="0"/>
              <a:t>			  (given this sample)?</a:t>
            </a:r>
          </a:p>
          <a:p>
            <a:pPr marL="0" indent="0">
              <a:buNone/>
            </a:pPr>
            <a:r>
              <a:rPr lang="en-US" dirty="0" smtClean="0"/>
              <a:t>Answer: Calculated using a </a:t>
            </a:r>
            <a:r>
              <a:rPr lang="en-US" i="1" dirty="0" smtClean="0"/>
              <a:t>significance test</a:t>
            </a:r>
            <a:endParaRPr lang="en-US" dirty="0"/>
          </a:p>
        </p:txBody>
      </p:sp>
    </p:spTree>
    <p:extLst>
      <p:ext uri="{BB962C8B-B14F-4D97-AF65-F5344CB8AC3E}">
        <p14:creationId xmlns:p14="http://schemas.microsoft.com/office/powerpoint/2010/main" val="3268067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p:txBody>
      </p:sp>
      <p:graphicFrame>
        <p:nvGraphicFramePr>
          <p:cNvPr id="5" name="Object 4"/>
          <p:cNvGraphicFramePr>
            <a:graphicFrameLocks noChangeAspect="1"/>
          </p:cNvGraphicFramePr>
          <p:nvPr>
            <p:extLst>
              <p:ext uri="{D42A27DB-BD31-4B8C-83A1-F6EECF244321}">
                <p14:modId xmlns:p14="http://schemas.microsoft.com/office/powerpoint/2010/main" val="2316901920"/>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74956" name="Equation" r:id="rId4" imgW="812800" imgH="241300" progId="Equation.3">
                  <p:embed/>
                </p:oleObj>
              </mc:Choice>
              <mc:Fallback>
                <p:oleObj name="Equation" r:id="rId4" imgW="812800" imgH="241300" progId="Equation.3">
                  <p:embed/>
                  <p:pic>
                    <p:nvPicPr>
                      <p:cNvPr id="0" name=""/>
                      <p:cNvPicPr/>
                      <p:nvPr/>
                    </p:nvPicPr>
                    <p:blipFill>
                      <a:blip r:embed="rId5"/>
                      <a:stretch>
                        <a:fillRect/>
                      </a:stretch>
                    </p:blipFill>
                    <p:spPr>
                      <a:xfrm>
                        <a:off x="3854711" y="3282950"/>
                        <a:ext cx="2125663" cy="850900"/>
                      </a:xfrm>
                      <a:prstGeom prst="rect">
                        <a:avLst/>
                      </a:prstGeom>
                    </p:spPr>
                  </p:pic>
                </p:oleObj>
              </mc:Fallback>
            </mc:AlternateContent>
          </a:graphicData>
        </a:graphic>
      </p:graphicFrame>
    </p:spTree>
    <p:extLst>
      <p:ext uri="{BB962C8B-B14F-4D97-AF65-F5344CB8AC3E}">
        <p14:creationId xmlns:p14="http://schemas.microsoft.com/office/powerpoint/2010/main" val="64234834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a:p>
            <a:pPr>
              <a:lnSpc>
                <a:spcPct val="90000"/>
              </a:lnSpc>
            </a:pPr>
            <a:r>
              <a:rPr lang="en-US" dirty="0" smtClean="0"/>
              <a:t>Similar formula</a:t>
            </a:r>
          </a:p>
        </p:txBody>
      </p:sp>
      <p:graphicFrame>
        <p:nvGraphicFramePr>
          <p:cNvPr id="5" name="Object 4"/>
          <p:cNvGraphicFramePr>
            <a:graphicFrameLocks noChangeAspect="1"/>
          </p:cNvGraphicFramePr>
          <p:nvPr>
            <p:extLst>
              <p:ext uri="{D42A27DB-BD31-4B8C-83A1-F6EECF244321}">
                <p14:modId xmlns:p14="http://schemas.microsoft.com/office/powerpoint/2010/main" val="3787840702"/>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125132" name="Equation" r:id="rId4" imgW="812800" imgH="241300" progId="Equation.3">
                  <p:embed/>
                </p:oleObj>
              </mc:Choice>
              <mc:Fallback>
                <p:oleObj name="Equation" r:id="rId4" imgW="812800" imgH="241300" progId="Equation.3">
                  <p:embed/>
                  <p:pic>
                    <p:nvPicPr>
                      <p:cNvPr id="0" name=""/>
                      <p:cNvPicPr/>
                      <p:nvPr/>
                    </p:nvPicPr>
                    <p:blipFill>
                      <a:blip r:embed="rId5"/>
                      <a:stretch>
                        <a:fillRect/>
                      </a:stretch>
                    </p:blipFill>
                    <p:spPr>
                      <a:xfrm>
                        <a:off x="3854711" y="3282950"/>
                        <a:ext cx="2125663" cy="850900"/>
                      </a:xfrm>
                      <a:prstGeom prst="rect">
                        <a:avLst/>
                      </a:prstGeom>
                    </p:spPr>
                  </p:pic>
                </p:oleObj>
              </mc:Fallback>
            </mc:AlternateContent>
          </a:graphicData>
        </a:graphic>
      </p:graphicFrame>
    </p:spTree>
    <p:extLst>
      <p:ext uri="{BB962C8B-B14F-4D97-AF65-F5344CB8AC3E}">
        <p14:creationId xmlns:p14="http://schemas.microsoft.com/office/powerpoint/2010/main" val="403556138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a:p>
            <a:pPr>
              <a:lnSpc>
                <a:spcPct val="90000"/>
              </a:lnSpc>
            </a:pPr>
            <a:r>
              <a:rPr lang="en-US" smtClean="0"/>
              <a:t>Similar formula</a:t>
            </a:r>
            <a:endParaRPr lang="en-US"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317167748"/>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126350" name="Equation" r:id="rId4" imgW="812800" imgH="241300" progId="Equation.3">
                  <p:embed/>
                </p:oleObj>
              </mc:Choice>
              <mc:Fallback>
                <p:oleObj name="Equation" r:id="rId4" imgW="812800" imgH="241300" progId="Equation.3">
                  <p:embed/>
                  <p:pic>
                    <p:nvPicPr>
                      <p:cNvPr id="0" name=""/>
                      <p:cNvPicPr/>
                      <p:nvPr/>
                    </p:nvPicPr>
                    <p:blipFill>
                      <a:blip r:embed="rId5"/>
                      <a:stretch>
                        <a:fillRect/>
                      </a:stretch>
                    </p:blipFill>
                    <p:spPr>
                      <a:xfrm>
                        <a:off x="3854711" y="3282950"/>
                        <a:ext cx="2125663" cy="850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6301821"/>
              </p:ext>
            </p:extLst>
          </p:nvPr>
        </p:nvGraphicFramePr>
        <p:xfrm>
          <a:off x="2223598" y="4588817"/>
          <a:ext cx="1730375" cy="1325562"/>
        </p:xfrm>
        <a:graphic>
          <a:graphicData uri="http://schemas.openxmlformats.org/presentationml/2006/ole">
            <mc:AlternateContent xmlns:mc="http://schemas.openxmlformats.org/markup-compatibility/2006">
              <mc:Choice xmlns:v="urn:schemas-microsoft-com:vml" Requires="v">
                <p:oleObj spid="_x0000_s126351" name="Equation" r:id="rId6" imgW="596900" imgH="457200" progId="Equation.3">
                  <p:embed/>
                </p:oleObj>
              </mc:Choice>
              <mc:Fallback>
                <p:oleObj name="Equation" r:id="rId6" imgW="596900" imgH="457200" progId="Equation.3">
                  <p:embed/>
                  <p:pic>
                    <p:nvPicPr>
                      <p:cNvPr id="0" name=""/>
                      <p:cNvPicPr>
                        <a:picLocks noChangeAspect="1" noChangeArrowheads="1"/>
                      </p:cNvPicPr>
                      <p:nvPr/>
                    </p:nvPicPr>
                    <p:blipFill>
                      <a:blip r:embed="rId7"/>
                      <a:srcRect/>
                      <a:stretch>
                        <a:fillRect/>
                      </a:stretch>
                    </p:blipFill>
                    <p:spPr bwMode="auto">
                      <a:xfrm>
                        <a:off x="2223598" y="4588817"/>
                        <a:ext cx="17303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1790408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 name="Object 4"/>
          <p:cNvGraphicFramePr>
            <a:graphicFrameLocks noChangeAspect="1"/>
          </p:cNvGraphicFramePr>
          <p:nvPr>
            <p:extLst>
              <p:ext uri="{D42A27DB-BD31-4B8C-83A1-F6EECF244321}">
                <p14:modId xmlns:p14="http://schemas.microsoft.com/office/powerpoint/2010/main" val="150845638"/>
              </p:ext>
            </p:extLst>
          </p:nvPr>
        </p:nvGraphicFramePr>
        <p:xfrm>
          <a:off x="2101850" y="4481513"/>
          <a:ext cx="3587750" cy="1571625"/>
        </p:xfrm>
        <a:graphic>
          <a:graphicData uri="http://schemas.openxmlformats.org/presentationml/2006/ole">
            <mc:AlternateContent xmlns:mc="http://schemas.openxmlformats.org/markup-compatibility/2006">
              <mc:Choice xmlns:v="urn:schemas-microsoft-com:vml" Requires="v">
                <p:oleObj spid="_x0000_s127380" name="Equation" r:id="rId4" imgW="1130300" imgH="495300" progId="Equation.3">
                  <p:embed/>
                </p:oleObj>
              </mc:Choice>
              <mc:Fallback>
                <p:oleObj name="Equation" r:id="rId4" imgW="1130300" imgH="495300" progId="Equation.3">
                  <p:embed/>
                  <p:pic>
                    <p:nvPicPr>
                      <p:cNvPr id="0" name=""/>
                      <p:cNvPicPr>
                        <a:picLocks noChangeAspect="1" noChangeArrowheads="1"/>
                      </p:cNvPicPr>
                      <p:nvPr/>
                    </p:nvPicPr>
                    <p:blipFill>
                      <a:blip r:embed="rId5"/>
                      <a:srcRect/>
                      <a:stretch>
                        <a:fillRect/>
                      </a:stretch>
                    </p:blipFill>
                    <p:spPr bwMode="auto">
                      <a:xfrm>
                        <a:off x="2101850" y="4481513"/>
                        <a:ext cx="3587750" cy="1571625"/>
                      </a:xfrm>
                      <a:prstGeom prst="rect">
                        <a:avLst/>
                      </a:prstGeom>
                      <a:noFill/>
                      <a:ln>
                        <a:noFill/>
                      </a:ln>
                      <a:effectLst/>
                    </p:spPr>
                  </p:pic>
                </p:oleObj>
              </mc:Fallback>
            </mc:AlternateContent>
          </a:graphicData>
        </a:graphic>
      </p:graphicFrame>
      <p:sp>
        <p:nvSpPr>
          <p:cNvPr id="16386" name="Rectangle 2"/>
          <p:cNvSpPr>
            <a:spLocks noGrp="1" noChangeArrowheads="1"/>
          </p:cNvSpPr>
          <p:nvPr>
            <p:ph type="title"/>
          </p:nvPr>
        </p:nvSpPr>
        <p:spPr/>
        <p:txBody>
          <a:bodyPr/>
          <a:lstStyle/>
          <a:p>
            <a:r>
              <a:rPr lang="en-US"/>
              <a:t>Two-sample </a:t>
            </a:r>
            <a:r>
              <a:rPr lang="en-US" i="1"/>
              <a:t>t</a:t>
            </a:r>
            <a:r>
              <a:rPr lang="en-US"/>
              <a:t>-test</a:t>
            </a:r>
          </a:p>
        </p:txBody>
      </p:sp>
      <p:sp>
        <p:nvSpPr>
          <p:cNvPr id="16387" name="Rectangle 3"/>
          <p:cNvSpPr>
            <a:spLocks noGrp="1" noChangeArrowheads="1"/>
          </p:cNvSpPr>
          <p:nvPr>
            <p:ph type="body" idx="1"/>
          </p:nvPr>
        </p:nvSpPr>
        <p:spPr/>
        <p:txBody>
          <a:bodyPr/>
          <a:lstStyle/>
          <a:p>
            <a:pPr>
              <a:lnSpc>
                <a:spcPct val="90000"/>
              </a:lnSpc>
            </a:pPr>
            <a:r>
              <a:rPr lang="en-US" dirty="0"/>
              <a:t>Used when we have two groups, e.g.,</a:t>
            </a:r>
          </a:p>
          <a:p>
            <a:pPr lvl="1">
              <a:lnSpc>
                <a:spcPct val="90000"/>
              </a:lnSpc>
            </a:pPr>
            <a:r>
              <a:rPr lang="en-US" dirty="0"/>
              <a:t>Experimental vs. control group</a:t>
            </a:r>
          </a:p>
          <a:p>
            <a:pPr lvl="1">
              <a:lnSpc>
                <a:spcPct val="90000"/>
              </a:lnSpc>
            </a:pPr>
            <a:r>
              <a:rPr lang="en-US" dirty="0"/>
              <a:t>Males vs. females</a:t>
            </a:r>
          </a:p>
          <a:p>
            <a:pPr lvl="1">
              <a:lnSpc>
                <a:spcPct val="90000"/>
              </a:lnSpc>
            </a:pPr>
            <a:r>
              <a:rPr lang="en-US" dirty="0" smtClean="0"/>
              <a:t>Young </a:t>
            </a:r>
            <a:r>
              <a:rPr lang="en-US" dirty="0" err="1" smtClean="0"/>
              <a:t>vs</a:t>
            </a:r>
            <a:r>
              <a:rPr lang="en-US" dirty="0" smtClean="0"/>
              <a:t> old dog</a:t>
            </a:r>
            <a:endParaRPr lang="en-US" dirty="0"/>
          </a:p>
          <a:p>
            <a:pPr>
              <a:lnSpc>
                <a:spcPct val="90000"/>
              </a:lnSpc>
            </a:pPr>
            <a:r>
              <a:rPr lang="en-US" dirty="0"/>
              <a:t>Tests </a:t>
            </a:r>
            <a:r>
              <a:rPr lang="en-US" dirty="0" smtClean="0"/>
              <a:t>whether</a:t>
            </a:r>
          </a:p>
          <a:p>
            <a:pPr>
              <a:lnSpc>
                <a:spcPct val="90000"/>
              </a:lnSpc>
            </a:pPr>
            <a:r>
              <a:rPr lang="en-US" smtClean="0"/>
              <a:t>Similar formula</a:t>
            </a:r>
            <a:endParaRPr lang="en-US"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3417691161"/>
              </p:ext>
            </p:extLst>
          </p:nvPr>
        </p:nvGraphicFramePr>
        <p:xfrm>
          <a:off x="3854711" y="3282950"/>
          <a:ext cx="2125663" cy="850900"/>
        </p:xfrm>
        <a:graphic>
          <a:graphicData uri="http://schemas.openxmlformats.org/presentationml/2006/ole">
            <mc:AlternateContent xmlns:mc="http://schemas.openxmlformats.org/markup-compatibility/2006">
              <mc:Choice xmlns:v="urn:schemas-microsoft-com:vml" Requires="v">
                <p:oleObj spid="_x0000_s127381" name="Equation" r:id="rId6" imgW="812800" imgH="241300" progId="Equation.3">
                  <p:embed/>
                </p:oleObj>
              </mc:Choice>
              <mc:Fallback>
                <p:oleObj name="Equation" r:id="rId6" imgW="812800" imgH="241300" progId="Equation.3">
                  <p:embed/>
                  <p:pic>
                    <p:nvPicPr>
                      <p:cNvPr id="0" name=""/>
                      <p:cNvPicPr/>
                      <p:nvPr/>
                    </p:nvPicPr>
                    <p:blipFill>
                      <a:blip r:embed="rId7"/>
                      <a:stretch>
                        <a:fillRect/>
                      </a:stretch>
                    </p:blipFill>
                    <p:spPr>
                      <a:xfrm>
                        <a:off x="3854711" y="3282950"/>
                        <a:ext cx="2125663" cy="850900"/>
                      </a:xfrm>
                      <a:prstGeom prst="rect">
                        <a:avLst/>
                      </a:prstGeom>
                    </p:spPr>
                  </p:pic>
                </p:oleObj>
              </mc:Fallback>
            </mc:AlternateContent>
          </a:graphicData>
        </a:graphic>
      </p:graphicFrame>
    </p:spTree>
    <p:extLst>
      <p:ext uri="{BB962C8B-B14F-4D97-AF65-F5344CB8AC3E}">
        <p14:creationId xmlns:p14="http://schemas.microsoft.com/office/powerpoint/2010/main" val="212230991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 Months in Kennel Scores</a:t>
            </a:r>
            <a:r>
              <a:rPr lang="en-US" dirty="0"/>
              <a:t/>
            </a:r>
            <a:br>
              <a:rPr lang="en-US" dirty="0"/>
            </a:br>
            <a:endParaRPr lang="en-US" dirty="0"/>
          </a:p>
        </p:txBody>
      </p:sp>
      <p:graphicFrame>
        <p:nvGraphicFramePr>
          <p:cNvPr id="22609" name="Group 81"/>
          <p:cNvGraphicFramePr>
            <a:graphicFrameLocks noGrp="1"/>
          </p:cNvGraphicFramePr>
          <p:nvPr>
            <p:ph type="tbl" idx="1"/>
            <p:extLst>
              <p:ext uri="{D42A27DB-BD31-4B8C-83A1-F6EECF244321}">
                <p14:modId xmlns:p14="http://schemas.microsoft.com/office/powerpoint/2010/main" val="93919473"/>
              </p:ext>
            </p:extLst>
          </p:nvPr>
        </p:nvGraphicFramePr>
        <p:xfrm>
          <a:off x="1524000" y="685800"/>
          <a:ext cx="6172200" cy="6004559"/>
        </p:xfrm>
        <a:graphic>
          <a:graphicData uri="http://schemas.openxmlformats.org/drawingml/2006/table">
            <a:tbl>
              <a:tblPr/>
              <a:tblGrid>
                <a:gridCol w="2057400"/>
                <a:gridCol w="2057400"/>
                <a:gridCol w="2057400"/>
              </a:tblGrid>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ea typeface="ＭＳ Ｐゴシック" charset="0"/>
                        </a:rPr>
                        <a:t>Dog</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ea typeface="ＭＳ Ｐゴシック" charset="0"/>
                        </a:rPr>
                        <a:t>Age &lt;1yr</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ea typeface="ＭＳ Ｐゴシック" charset="0"/>
                        </a:rPr>
                        <a:t>Age &gt;1yr</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6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charset="0"/>
                          <a:ea typeface="ＭＳ Ｐゴシック" charset="0"/>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4975471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 Months</a:t>
            </a:r>
            <a:endParaRPr lang="en-US" dirty="0"/>
          </a:p>
        </p:txBody>
      </p:sp>
      <p:graphicFrame>
        <p:nvGraphicFramePr>
          <p:cNvPr id="23630" name="Group 78"/>
          <p:cNvGraphicFramePr>
            <a:graphicFrameLocks noGrp="1"/>
          </p:cNvGraphicFramePr>
          <p:nvPr>
            <p:ph type="tbl" idx="1"/>
            <p:extLst>
              <p:ext uri="{D42A27DB-BD31-4B8C-83A1-F6EECF244321}">
                <p14:modId xmlns:p14="http://schemas.microsoft.com/office/powerpoint/2010/main" val="2227063052"/>
              </p:ext>
            </p:extLst>
          </p:nvPr>
        </p:nvGraphicFramePr>
        <p:xfrm>
          <a:off x="1524000" y="1371600"/>
          <a:ext cx="7086600" cy="5025073"/>
        </p:xfrm>
        <a:graphic>
          <a:graphicData uri="http://schemas.openxmlformats.org/drawingml/2006/table">
            <a:tbl>
              <a:tblPr/>
              <a:tblGrid>
                <a:gridCol w="2362200"/>
                <a:gridCol w="2362200"/>
                <a:gridCol w="2362200"/>
              </a:tblGrid>
              <a:tr h="4572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1"/>
                          </a:solidFill>
                          <a:effectLst/>
                          <a:latin typeface="Times New Roman" charset="0"/>
                          <a:ea typeface="ＭＳ Ｐゴシック" charset="0"/>
                        </a:rPr>
                        <a:t>From data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Times New Roman" charset="0"/>
                          <a:ea typeface="ＭＳ Ｐゴシック" charset="0"/>
                        </a:rPr>
                        <a:t>Age &lt;1yr</a:t>
                      </a:r>
                      <a:endParaRPr kumimoji="0" lang="en-US" sz="2000" b="0" i="0" u="none" strike="noStrike" cap="none" normalizeH="0" baseline="0" dirty="0">
                        <a:ln>
                          <a:noFill/>
                        </a:ln>
                        <a:solidFill>
                          <a:schemeClr val="bg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1"/>
                          </a:solidFill>
                          <a:effectLst/>
                          <a:latin typeface="Times New Roman" charset="0"/>
                          <a:ea typeface="ＭＳ Ｐゴシック" charset="0"/>
                        </a:rPr>
                        <a:t>Age &gt;1yr</a:t>
                      </a:r>
                      <a:endParaRPr kumimoji="0" lang="en-US" sz="2000" b="0" i="0" u="none" strike="noStrike" cap="none" normalizeH="0" baseline="0" dirty="0">
                        <a:ln>
                          <a:noFill/>
                        </a:ln>
                        <a:solidFill>
                          <a:schemeClr val="bg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Mean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11.33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10.87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SD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2.09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2.20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SD</a:t>
                      </a:r>
                      <a:r>
                        <a:rPr kumimoji="0" lang="en-US" sz="2000" b="0" i="0" u="none" strike="noStrike" cap="none" normalizeH="0" baseline="30000" dirty="0">
                          <a:ln>
                            <a:noFill/>
                          </a:ln>
                          <a:solidFill>
                            <a:schemeClr val="tx1"/>
                          </a:solidFill>
                          <a:effectLst/>
                          <a:latin typeface="Times New Roman" charset="0"/>
                          <a:ea typeface="ＭＳ Ｐゴシック"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4.38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4.84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4.38/15=.292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.323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1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FFFFFF"/>
                          </a:solidFill>
                          <a:effectLst/>
                          <a:latin typeface="Times New Roman" charset="0"/>
                          <a:ea typeface="ＭＳ Ｐゴシック" charset="0"/>
                        </a:rPr>
                        <a:t>Term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FFFFFF"/>
                          </a:solidFill>
                          <a:effectLst/>
                          <a:latin typeface="Times New Roman" charset="0"/>
                          <a:ea typeface="ＭＳ Ｐゴシック" charset="0"/>
                        </a:rPr>
                        <a:t>Calculation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rgbClr val="FFFFFF"/>
                          </a:solidFill>
                          <a:effectLst/>
                          <a:latin typeface="Times New Roman" charset="0"/>
                          <a:ea typeface="ＭＳ Ｐゴシック" charset="0"/>
                        </a:rPr>
                        <a:t>Result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11.33-10.87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.46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charset="0"/>
                          <a:ea typeface="ＭＳ Ｐゴシック" charset="0"/>
                        </a:rPr>
                        <a:t>Sqrt</a:t>
                      </a:r>
                      <a:r>
                        <a:rPr kumimoji="0" lang="en-US" sz="2000" b="0" i="0" u="none" strike="noStrike" cap="none" normalizeH="0" baseline="0" dirty="0" smtClean="0">
                          <a:ln>
                            <a:noFill/>
                          </a:ln>
                          <a:solidFill>
                            <a:schemeClr val="tx1"/>
                          </a:solidFill>
                          <a:effectLst/>
                          <a:latin typeface="Times New Roman" charset="0"/>
                          <a:ea typeface="ＭＳ Ｐゴシック" charset="0"/>
                        </a:rPr>
                        <a:t>(.292+.323)</a:t>
                      </a:r>
                      <a:endParaRPr kumimoji="0" lang="en-US" sz="2000" b="0" i="0" u="none" strike="noStrike" cap="none" normalizeH="0" baseline="0" dirty="0">
                        <a:ln>
                          <a:noFill/>
                        </a:ln>
                        <a:solidFill>
                          <a:schemeClr val="tx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.78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.46/.78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.59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1" u="none" strike="noStrike" cap="none" normalizeH="0" baseline="0" dirty="0" err="1">
                          <a:ln>
                            <a:noFill/>
                          </a:ln>
                          <a:solidFill>
                            <a:schemeClr val="tx1"/>
                          </a:solidFill>
                          <a:effectLst/>
                          <a:latin typeface="Times New Roman" charset="0"/>
                          <a:ea typeface="ＭＳ Ｐゴシック" charset="0"/>
                        </a:rPr>
                        <a:t>df</a:t>
                      </a:r>
                      <a:endParaRPr kumimoji="0" lang="en-US" sz="2000" b="0" i="1" u="none" strike="noStrike" cap="none" normalizeH="0" baseline="0" dirty="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15+15-2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US" sz="2000" i="1" dirty="0" smtClean="0">
                          <a:sym typeface="Symbol" charset="0"/>
                        </a:rPr>
                        <a:t>t</a:t>
                      </a:r>
                      <a:r>
                        <a:rPr lang="en-US" sz="2000" baseline="-25000" dirty="0" smtClean="0">
                          <a:sym typeface="Symbol" charset="0"/>
                        </a:rPr>
                        <a:t></a:t>
                      </a:r>
                      <a:r>
                        <a:rPr kumimoji="0" lang="en-US" sz="2000" b="0" i="0" u="none" strike="noStrike" cap="none" normalizeH="0" baseline="0" dirty="0" smtClean="0">
                          <a:ln>
                            <a:noFill/>
                          </a:ln>
                          <a:solidFill>
                            <a:schemeClr val="tx1"/>
                          </a:solidFill>
                          <a:effectLst/>
                          <a:latin typeface="Times New Roman" charset="0"/>
                          <a:ea typeface="ＭＳ Ｐゴシック" charset="0"/>
                        </a:rPr>
                        <a:t>(</a:t>
                      </a:r>
                      <a:r>
                        <a:rPr kumimoji="0" lang="en-US" sz="2000" b="0" i="0" u="none" strike="noStrike" cap="none" normalizeH="0" baseline="0" dirty="0">
                          <a:ln>
                            <a:noFill/>
                          </a:ln>
                          <a:solidFill>
                            <a:schemeClr val="tx1"/>
                          </a:solidFill>
                          <a:effectLst/>
                          <a:latin typeface="Times New Roman" charset="0"/>
                          <a:ea typeface="ＭＳ Ｐゴシック" charset="0"/>
                        </a:rPr>
                        <a:t>.05, 28 </a:t>
                      </a:r>
                      <a:r>
                        <a:rPr kumimoji="0" lang="en-US" sz="2000" b="0" i="0" u="none" strike="noStrike" cap="none" normalizeH="0" baseline="0" dirty="0" err="1">
                          <a:ln>
                            <a:noFill/>
                          </a:ln>
                          <a:solidFill>
                            <a:schemeClr val="tx1"/>
                          </a:solidFill>
                          <a:effectLst/>
                          <a:latin typeface="Times New Roman" charset="0"/>
                          <a:ea typeface="ＭＳ Ｐゴシック" charset="0"/>
                        </a:rPr>
                        <a:t>df</a:t>
                      </a:r>
                      <a:r>
                        <a:rPr kumimoji="0" lang="en-US" sz="2000" b="0" i="0" u="none" strike="noStrike" cap="none" normalizeH="0" baseline="0" dirty="0">
                          <a:ln>
                            <a:noFill/>
                          </a:ln>
                          <a:solidFill>
                            <a:schemeClr val="tx1"/>
                          </a:solidFill>
                          <a:effectLst/>
                          <a:latin typeface="Times New Roman" charset="0"/>
                          <a:ea typeface="ＭＳ Ｐゴシック" charset="0"/>
                        </a:rPr>
                        <a:t>) 2 tail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rPr>
                        <a:t>2.05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ＭＳ Ｐゴシック" charset="0"/>
                        </a:rPr>
                        <a:t>2.05&gt;.59, </a:t>
                      </a:r>
                      <a:r>
                        <a:rPr kumimoji="0" lang="en-US" sz="2000" b="0" i="0" u="none" strike="noStrike" cap="none" normalizeH="0" baseline="0" dirty="0" err="1">
                          <a:ln>
                            <a:noFill/>
                          </a:ln>
                          <a:solidFill>
                            <a:schemeClr val="tx1"/>
                          </a:solidFill>
                          <a:effectLst/>
                          <a:latin typeface="Times New Roman" charset="0"/>
                          <a:ea typeface="ＭＳ Ｐゴシック" charset="0"/>
                        </a:rPr>
                        <a:t>n.s</a:t>
                      </a:r>
                      <a:r>
                        <a:rPr kumimoji="0" lang="en-US" sz="2000" b="0" i="0" u="none" strike="noStrike" cap="none" normalizeH="0" baseline="0" dirty="0">
                          <a:ln>
                            <a:noFill/>
                          </a:ln>
                          <a:solidFill>
                            <a:schemeClr val="tx1"/>
                          </a:solidFill>
                          <a:effectLst/>
                          <a:latin typeface="Times New Roman" charset="0"/>
                          <a:ea typeface="ＭＳ Ｐゴシック"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3616" name="Object 64"/>
          <p:cNvGraphicFramePr>
            <a:graphicFrameLocks noChangeAspect="1"/>
          </p:cNvGraphicFramePr>
          <p:nvPr>
            <p:extLst>
              <p:ext uri="{D42A27DB-BD31-4B8C-83A1-F6EECF244321}">
                <p14:modId xmlns:p14="http://schemas.microsoft.com/office/powerpoint/2010/main" val="4108471206"/>
              </p:ext>
            </p:extLst>
          </p:nvPr>
        </p:nvGraphicFramePr>
        <p:xfrm>
          <a:off x="1624013" y="3352800"/>
          <a:ext cx="358775" cy="454025"/>
        </p:xfrm>
        <a:graphic>
          <a:graphicData uri="http://schemas.openxmlformats.org/presentationml/2006/ole">
            <mc:AlternateContent xmlns:mc="http://schemas.openxmlformats.org/markup-compatibility/2006">
              <mc:Choice xmlns:v="urn:schemas-microsoft-com:vml" Requires="v">
                <p:oleObj spid="_x0000_s85828" name="Equation" r:id="rId3" imgW="190500" imgH="241300" progId="Equation.3">
                  <p:embed/>
                </p:oleObj>
              </mc:Choice>
              <mc:Fallback>
                <p:oleObj name="Equation" r:id="rId3" imgW="190500" imgH="241300" progId="Equation.3">
                  <p:embed/>
                  <p:pic>
                    <p:nvPicPr>
                      <p:cNvPr id="0" name=""/>
                      <p:cNvPicPr>
                        <a:picLocks noChangeAspect="1" noChangeArrowheads="1"/>
                      </p:cNvPicPr>
                      <p:nvPr/>
                    </p:nvPicPr>
                    <p:blipFill>
                      <a:blip r:embed="rId4"/>
                      <a:srcRect/>
                      <a:stretch>
                        <a:fillRect/>
                      </a:stretch>
                    </p:blipFill>
                    <p:spPr bwMode="auto">
                      <a:xfrm>
                        <a:off x="1624013" y="3352800"/>
                        <a:ext cx="35877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617" name="Object 65"/>
          <p:cNvGraphicFramePr>
            <a:graphicFrameLocks noChangeAspect="1"/>
          </p:cNvGraphicFramePr>
          <p:nvPr/>
        </p:nvGraphicFramePr>
        <p:xfrm>
          <a:off x="1676400" y="4191000"/>
          <a:ext cx="914400" cy="401638"/>
        </p:xfrm>
        <a:graphic>
          <a:graphicData uri="http://schemas.openxmlformats.org/presentationml/2006/ole">
            <mc:AlternateContent xmlns:mc="http://schemas.openxmlformats.org/markup-compatibility/2006">
              <mc:Choice xmlns:v="urn:schemas-microsoft-com:vml" Requires="v">
                <p:oleObj spid="_x0000_s85829" name="Equation" r:id="rId5" imgW="520560" imgH="228600" progId="Equation.3">
                  <p:embed/>
                </p:oleObj>
              </mc:Choice>
              <mc:Fallback>
                <p:oleObj name="Equation" r:id="rId5" imgW="5205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191000"/>
                        <a:ext cx="914400"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3618" name="Object 66"/>
          <p:cNvGraphicFramePr>
            <a:graphicFrameLocks noChangeAspect="1"/>
          </p:cNvGraphicFramePr>
          <p:nvPr/>
        </p:nvGraphicFramePr>
        <p:xfrm>
          <a:off x="1524000" y="4572000"/>
          <a:ext cx="838200" cy="508000"/>
        </p:xfrm>
        <a:graphic>
          <a:graphicData uri="http://schemas.openxmlformats.org/presentationml/2006/ole">
            <mc:AlternateContent xmlns:mc="http://schemas.openxmlformats.org/markup-compatibility/2006">
              <mc:Choice xmlns:v="urn:schemas-microsoft-com:vml" Requires="v">
                <p:oleObj spid="_x0000_s85830" name="Equation" r:id="rId7" imgW="419040" imgH="253800" progId="Equation.3">
                  <p:embed/>
                </p:oleObj>
              </mc:Choice>
              <mc:Fallback>
                <p:oleObj name="Equation" r:id="rId7" imgW="41904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4572000"/>
                        <a:ext cx="8382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2964529125"/>
              </p:ext>
            </p:extLst>
          </p:nvPr>
        </p:nvGraphicFramePr>
        <p:xfrm>
          <a:off x="3827459" y="318607"/>
          <a:ext cx="1964282" cy="860460"/>
        </p:xfrm>
        <a:graphic>
          <a:graphicData uri="http://schemas.openxmlformats.org/presentationml/2006/ole">
            <mc:AlternateContent xmlns:mc="http://schemas.openxmlformats.org/markup-compatibility/2006">
              <mc:Choice xmlns:v="urn:schemas-microsoft-com:vml" Requires="v">
                <p:oleObj spid="_x0000_s85831" name="Equation" r:id="rId9" imgW="1130300" imgH="495300" progId="Equation.3">
                  <p:embed/>
                </p:oleObj>
              </mc:Choice>
              <mc:Fallback>
                <p:oleObj name="Equation" r:id="rId9" imgW="1130300" imgH="495300" progId="Equation.3">
                  <p:embed/>
                  <p:pic>
                    <p:nvPicPr>
                      <p:cNvPr id="0" name=""/>
                      <p:cNvPicPr>
                        <a:picLocks noChangeAspect="1" noChangeArrowheads="1"/>
                      </p:cNvPicPr>
                      <p:nvPr/>
                    </p:nvPicPr>
                    <p:blipFill>
                      <a:blip r:embed="rId10"/>
                      <a:srcRect/>
                      <a:stretch>
                        <a:fillRect/>
                      </a:stretch>
                    </p:blipFill>
                    <p:spPr bwMode="auto">
                      <a:xfrm>
                        <a:off x="3827459" y="318607"/>
                        <a:ext cx="1964282" cy="860460"/>
                      </a:xfrm>
                      <a:prstGeom prst="rect">
                        <a:avLst/>
                      </a:prstGeom>
                      <a:noFill/>
                      <a:ln>
                        <a:noFill/>
                      </a:ln>
                      <a:effectLst/>
                    </p:spPr>
                  </p:pic>
                </p:oleObj>
              </mc:Fallback>
            </mc:AlternateContent>
          </a:graphicData>
        </a:graphic>
      </p:graphicFrame>
      <p:graphicFrame>
        <p:nvGraphicFramePr>
          <p:cNvPr id="10" name="Object 66"/>
          <p:cNvGraphicFramePr>
            <a:graphicFrameLocks noChangeAspect="1"/>
          </p:cNvGraphicFramePr>
          <p:nvPr>
            <p:extLst>
              <p:ext uri="{D42A27DB-BD31-4B8C-83A1-F6EECF244321}">
                <p14:modId xmlns:p14="http://schemas.microsoft.com/office/powerpoint/2010/main" val="1736714442"/>
              </p:ext>
            </p:extLst>
          </p:nvPr>
        </p:nvGraphicFramePr>
        <p:xfrm>
          <a:off x="1631810" y="5079037"/>
          <a:ext cx="660400" cy="482600"/>
        </p:xfrm>
        <a:graphic>
          <a:graphicData uri="http://schemas.openxmlformats.org/presentationml/2006/ole">
            <mc:AlternateContent xmlns:mc="http://schemas.openxmlformats.org/markup-compatibility/2006">
              <mc:Choice xmlns:v="urn:schemas-microsoft-com:vml" Requires="v">
                <p:oleObj spid="_x0000_s85832" name="Equation" r:id="rId11" imgW="330200" imgH="241300" progId="Equation.3">
                  <p:embed/>
                </p:oleObj>
              </mc:Choice>
              <mc:Fallback>
                <p:oleObj name="Equation" r:id="rId11" imgW="330200" imgH="241300" progId="Equation.3">
                  <p:embed/>
                  <p:pic>
                    <p:nvPicPr>
                      <p:cNvPr id="0" name=""/>
                      <p:cNvPicPr>
                        <a:picLocks noChangeAspect="1" noChangeArrowheads="1"/>
                      </p:cNvPicPr>
                      <p:nvPr/>
                    </p:nvPicPr>
                    <p:blipFill>
                      <a:blip r:embed="rId12"/>
                      <a:srcRect/>
                      <a:stretch>
                        <a:fillRect/>
                      </a:stretch>
                    </p:blipFill>
                    <p:spPr bwMode="auto">
                      <a:xfrm>
                        <a:off x="1631810" y="5079037"/>
                        <a:ext cx="660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35983028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Review: Potential Errors</a:t>
            </a:r>
            <a:endParaRPr lang="en-US" dirty="0"/>
          </a:p>
        </p:txBody>
      </p:sp>
      <p:graphicFrame>
        <p:nvGraphicFramePr>
          <p:cNvPr id="7" name="Group 37"/>
          <p:cNvGraphicFramePr>
            <a:graphicFrameLocks noGrp="1"/>
          </p:cNvGraphicFramePr>
          <p:nvPr>
            <p:extLst>
              <p:ext uri="{D42A27DB-BD31-4B8C-83A1-F6EECF244321}">
                <p14:modId xmlns:p14="http://schemas.microsoft.com/office/powerpoint/2010/main" val="2141284673"/>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100825711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247224166"/>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3590040" y="4191000"/>
            <a:ext cx="1878116" cy="975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247095" y="5166782"/>
            <a:ext cx="3792189" cy="1588203"/>
          </a:xfrm>
          <a:prstGeom prst="borderCallout1">
            <a:avLst>
              <a:gd name="adj1" fmla="val 18750"/>
              <a:gd name="adj2" fmla="val -2381"/>
              <a:gd name="adj3" fmla="val -15489"/>
              <a:gd name="adj4" fmla="val -1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Erroneously detect a difference (Type I error).  Directly affected by </a:t>
            </a:r>
            <a:r>
              <a:rPr lang="el-GR" dirty="0"/>
              <a:t>α</a:t>
            </a:r>
            <a:r>
              <a:rPr lang="en-US" dirty="0" smtClean="0">
                <a:sym typeface="Symbol" charset="0"/>
              </a:rPr>
              <a:t>: at .05 we make a Type I error 5 out of 100 tries. .01 reduces this error to 1 out of 100 tries.</a:t>
            </a:r>
            <a:endParaRPr lang="en-US" dirty="0"/>
          </a:p>
        </p:txBody>
      </p:sp>
    </p:spTree>
    <p:extLst>
      <p:ext uri="{BB962C8B-B14F-4D97-AF65-F5344CB8AC3E}">
        <p14:creationId xmlns:p14="http://schemas.microsoft.com/office/powerpoint/2010/main" val="50801778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712638179"/>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5512748" y="3303189"/>
            <a:ext cx="2013233" cy="925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452420" y="4910094"/>
            <a:ext cx="3564306" cy="1427468"/>
          </a:xfrm>
          <a:prstGeom prst="borderCallout1">
            <a:avLst>
              <a:gd name="adj1" fmla="val -2071"/>
              <a:gd name="adj2" fmla="val 18469"/>
              <a:gd name="adj3" fmla="val -65650"/>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Fail to detect a </a:t>
            </a:r>
            <a:r>
              <a:rPr lang="en-US" dirty="0"/>
              <a:t>t</a:t>
            </a:r>
            <a:r>
              <a:rPr lang="en-US" dirty="0" smtClean="0"/>
              <a:t>rue difference (Type II error) Indirectly affected by </a:t>
            </a:r>
            <a:r>
              <a:rPr lang="el-GR" dirty="0"/>
              <a:t>α</a:t>
            </a:r>
            <a:r>
              <a:rPr lang="en-US" dirty="0" smtClean="0">
                <a:sym typeface="Symbol" charset="0"/>
              </a:rPr>
              <a:t>: Depends on the size of the mean difference </a:t>
            </a:r>
            <a:r>
              <a:rPr lang="en-US" i="1" dirty="0" smtClean="0">
                <a:sym typeface="Symbol" charset="0"/>
              </a:rPr>
              <a:t>and </a:t>
            </a:r>
            <a:r>
              <a:rPr lang="en-US" dirty="0" smtClean="0">
                <a:sym typeface="Symbol" charset="0"/>
              </a:rPr>
              <a:t>the sample size. </a:t>
            </a:r>
            <a:endParaRPr lang="en-US" dirty="0"/>
          </a:p>
        </p:txBody>
      </p:sp>
    </p:spTree>
    <p:extLst>
      <p:ext uri="{BB962C8B-B14F-4D97-AF65-F5344CB8AC3E}">
        <p14:creationId xmlns:p14="http://schemas.microsoft.com/office/powerpoint/2010/main" val="194847317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dirty="0" smtClean="0"/>
              <a:t>False positive and negative </a:t>
            </a:r>
            <a:br>
              <a:rPr lang="en-US" dirty="0" smtClean="0"/>
            </a:br>
            <a:r>
              <a:rPr lang="en-US" dirty="0" smtClean="0"/>
              <a:t>Error Tradeoffs</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Font typeface="Monotype Sorts" charset="0"/>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a:t>
            </a:r>
            <a:r>
              <a:rPr lang="fi-FI" sz="2400" dirty="0" smtClean="0"/>
              <a:t>(H</a:t>
            </a:r>
            <a:r>
              <a:rPr lang="fi-FI" sz="2400" baseline="-25000" dirty="0" smtClean="0"/>
              <a:t>0</a:t>
            </a:r>
            <a:r>
              <a:rPr lang="fi-FI" sz="2400" dirty="0" smtClean="0"/>
              <a:t> is </a:t>
            </a:r>
            <a:r>
              <a:rPr lang="fi-FI" sz="2400" dirty="0" err="1" smtClean="0"/>
              <a:t>that</a:t>
            </a:r>
            <a:r>
              <a:rPr lang="fi-FI" sz="2400" dirty="0" smtClean="0"/>
              <a:t> the person is </a:t>
            </a:r>
            <a:r>
              <a:rPr lang="fi-FI" sz="2400" dirty="0" err="1" smtClean="0"/>
              <a:t>disease</a:t>
            </a:r>
            <a:r>
              <a:rPr lang="fi-FI" sz="2400" dirty="0" smtClean="0"/>
              <a:t> </a:t>
            </a:r>
            <a:r>
              <a:rPr lang="fi-FI" sz="2400" dirty="0" err="1" smtClean="0"/>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a:t>will</a:t>
            </a:r>
            <a:r>
              <a:rPr lang="fi-FI" sz="2400" dirty="0"/>
              <a:t> </a:t>
            </a:r>
            <a:r>
              <a:rPr lang="fi-FI" sz="2400" dirty="0" err="1"/>
              <a:t>become</a:t>
            </a:r>
            <a:r>
              <a:rPr lang="fi-FI" sz="2400" dirty="0"/>
              <a:t> </a:t>
            </a:r>
            <a:r>
              <a:rPr lang="fi-FI" sz="2400" dirty="0" err="1"/>
              <a:t>severely</a:t>
            </a:r>
            <a:r>
              <a:rPr lang="fi-FI" sz="2400" dirty="0"/>
              <a:t> </a:t>
            </a:r>
            <a:r>
              <a:rPr lang="fi-FI" sz="2400" dirty="0" err="1">
                <a:solidFill>
                  <a:srgbClr val="0511F9"/>
                </a:solidFill>
              </a:rPr>
              <a:t>disabled</a:t>
            </a:r>
            <a:endParaRPr lang="fi-FI" sz="2400" dirty="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a:solidFill>
                  <a:srgbClr val="0511F9"/>
                </a:solidFill>
              </a:rPr>
              <a:t>no </a:t>
            </a:r>
            <a:r>
              <a:rPr lang="fi-FI" sz="2400" dirty="0" err="1"/>
              <a:t>physical</a:t>
            </a:r>
            <a:r>
              <a:rPr lang="fi-FI" sz="2400" dirty="0"/>
              <a:t> </a:t>
            </a:r>
            <a:r>
              <a:rPr lang="fi-FI" sz="2400" dirty="0" err="1">
                <a:solidFill>
                  <a:srgbClr val="0511F9"/>
                </a:solidFill>
              </a:rPr>
              <a:t>damage</a:t>
            </a:r>
            <a:r>
              <a:rPr lang="fi-FI" sz="2400" dirty="0"/>
              <a:t> is </a:t>
            </a:r>
            <a:r>
              <a:rPr lang="fi-FI" sz="2400" dirty="0" err="1"/>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543161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Central limit </a:t>
            </a:r>
            <a:r>
              <a:rPr lang="en-US" dirty="0" smtClean="0"/>
              <a:t>theorem (again)</a:t>
            </a:r>
            <a:endParaRPr lang="en-US" dirty="0"/>
          </a:p>
        </p:txBody>
      </p:sp>
      <p:sp>
        <p:nvSpPr>
          <p:cNvPr id="32771" name="Rectangle 3"/>
          <p:cNvSpPr>
            <a:spLocks noGrp="1" noChangeArrowheads="1"/>
          </p:cNvSpPr>
          <p:nvPr>
            <p:ph idx="1"/>
          </p:nvPr>
        </p:nvSpPr>
        <p:spPr/>
        <p:txBody>
          <a:bodyPr/>
          <a:lstStyle/>
          <a:p>
            <a:pPr indent="0">
              <a:buNone/>
            </a:pPr>
            <a:r>
              <a:rPr lang="en-US" dirty="0" smtClean="0"/>
              <a:t>Draw many random independent samples</a:t>
            </a:r>
          </a:p>
          <a:p>
            <a:pPr indent="0">
              <a:buNone/>
            </a:pPr>
            <a:r>
              <a:rPr lang="en-US" dirty="0" smtClean="0"/>
              <a:t>The sample means form a normal distribution </a:t>
            </a:r>
          </a:p>
          <a:p>
            <a:pPr lvl="1" indent="0">
              <a:buNone/>
            </a:pPr>
            <a:r>
              <a:rPr lang="en-US" dirty="0" smtClean="0"/>
              <a:t>(even if the original population is skewed!)</a:t>
            </a:r>
          </a:p>
          <a:p>
            <a:pPr indent="0">
              <a:buNone/>
            </a:pPr>
            <a:r>
              <a:rPr lang="en-US" dirty="0" smtClean="0"/>
              <a:t>Normally we have only one sample though</a:t>
            </a:r>
          </a:p>
          <a:p>
            <a:pPr indent="0">
              <a:buNone/>
            </a:pPr>
            <a:endParaRPr lang="en-US" dirty="0"/>
          </a:p>
          <a:p>
            <a:pPr indent="0">
              <a:buNone/>
            </a:pPr>
            <a:endParaRPr lang="en-US" dirty="0" smtClean="0"/>
          </a:p>
        </p:txBody>
      </p:sp>
    </p:spTree>
    <p:extLst>
      <p:ext uri="{BB962C8B-B14F-4D97-AF65-F5344CB8AC3E}">
        <p14:creationId xmlns:p14="http://schemas.microsoft.com/office/powerpoint/2010/main" val="311723094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618931438"/>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421901576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2623047119"/>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091755" y="4803482"/>
            <a:ext cx="2708609" cy="858664"/>
          </a:xfrm>
          <a:prstGeom prst="borderCallout1">
            <a:avLst>
              <a:gd name="adj1" fmla="val -267"/>
              <a:gd name="adj2" fmla="val 65930"/>
              <a:gd name="adj3" fmla="val -65650"/>
              <a:gd name="adj4" fmla="val 66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but not harmed by </a:t>
            </a:r>
            <a:r>
              <a:rPr lang="en-US" dirty="0" smtClean="0"/>
              <a:t>treatment</a:t>
            </a:r>
            <a:endParaRPr lang="en-US" dirty="0"/>
          </a:p>
        </p:txBody>
      </p:sp>
      <p:sp>
        <p:nvSpPr>
          <p:cNvPr id="6" name="Line Callout 1 5"/>
          <p:cNvSpPr/>
          <p:nvPr/>
        </p:nvSpPr>
        <p:spPr>
          <a:xfrm>
            <a:off x="6435391" y="4239120"/>
            <a:ext cx="2563359" cy="858664"/>
          </a:xfrm>
          <a:prstGeom prst="borderCallout1">
            <a:avLst>
              <a:gd name="adj1" fmla="val -2071"/>
              <a:gd name="adj2" fmla="val 18469"/>
              <a:gd name="adj3" fmla="val -130470"/>
              <a:gd name="adj4" fmla="val 24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Not treated; irreparable damage is done</a:t>
            </a:r>
            <a:endParaRPr lang="en-US" dirty="0"/>
          </a:p>
        </p:txBody>
      </p:sp>
      <p:sp>
        <p:nvSpPr>
          <p:cNvPr id="7" name="Text Box 11"/>
          <p:cNvSpPr txBox="1">
            <a:spLocks noChangeArrowheads="1"/>
          </p:cNvSpPr>
          <p:nvPr/>
        </p:nvSpPr>
        <p:spPr bwMode="auto">
          <a:xfrm>
            <a:off x="545814" y="5834182"/>
            <a:ext cx="8598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negatives (Type II errors),</a:t>
            </a:r>
            <a:br>
              <a:rPr kumimoji="0" lang="en-US" dirty="0" smtClean="0">
                <a:solidFill>
                  <a:srgbClr val="000000"/>
                </a:solidFill>
              </a:rPr>
            </a:br>
            <a:r>
              <a:rPr kumimoji="0" lang="en-US" dirty="0" smtClean="0">
                <a:solidFill>
                  <a:srgbClr val="000000"/>
                </a:solidFill>
              </a:rPr>
              <a:t>			increase </a:t>
            </a:r>
            <a:r>
              <a:rPr lang="en-US" dirty="0" smtClean="0">
                <a:sym typeface="Symbol" charset="0"/>
              </a:rPr>
              <a:t> (</a:t>
            </a:r>
            <a:r>
              <a:rPr lang="en-US" i="1" dirty="0" smtClean="0">
                <a:sym typeface="Symbol" charset="0"/>
              </a:rPr>
              <a:t>e.g. </a:t>
            </a:r>
            <a:r>
              <a:rPr lang="en-US" dirty="0" smtClean="0">
                <a:sym typeface="Symbol" charset="0"/>
              </a:rPr>
              <a:t>from .01 to .05)</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76633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969620" y="310162"/>
            <a:ext cx="6280441" cy="990107"/>
          </a:xfrm>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7491" name="Rectangle 3"/>
          <p:cNvSpPr>
            <a:spLocks noGrp="1" noChangeArrowheads="1"/>
          </p:cNvSpPr>
          <p:nvPr>
            <p:ph type="body" idx="1"/>
          </p:nvPr>
        </p:nvSpPr>
        <p:spPr>
          <a:xfrm>
            <a:off x="914400" y="1981200"/>
            <a:ext cx="7772400" cy="914400"/>
          </a:xfrm>
        </p:spPr>
        <p:txBody>
          <a:bodyPr/>
          <a:lstStyle/>
          <a:p>
            <a:pPr>
              <a:buFont typeface="Monotype Sorts" charset="0"/>
              <a:buNone/>
            </a:pPr>
            <a:r>
              <a:rPr lang="fi-FI" sz="2400" i="1" dirty="0"/>
              <a:t>	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II </a:t>
            </a:r>
            <a:r>
              <a:rPr lang="fi-FI" sz="2400" i="1" dirty="0" err="1" smtClean="0"/>
              <a:t>error</a:t>
            </a:r>
            <a:r>
              <a:rPr lang="fi-FI" sz="2400" i="1" dirty="0" smtClean="0"/>
              <a:t> (</a:t>
            </a:r>
            <a:r>
              <a:rPr lang="fi-FI" sz="2400" i="1" dirty="0">
                <a:solidFill>
                  <a:srgbClr val="FF0000"/>
                </a:solidFill>
                <a:sym typeface="Symbol" charset="0"/>
              </a:rPr>
              <a:t></a:t>
            </a:r>
            <a:r>
              <a:rPr lang="fi-FI" sz="2400" i="1" dirty="0"/>
              <a:t>)</a:t>
            </a:r>
            <a:r>
              <a:rPr lang="fi-FI" sz="2400" dirty="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increasing</a:t>
            </a:r>
            <a:r>
              <a:rPr lang="fi-FI" sz="2400" dirty="0" smtClean="0"/>
              <a:t> </a:t>
            </a:r>
            <a:r>
              <a:rPr lang="fi-FI" sz="2400" dirty="0"/>
              <a:t>the </a:t>
            </a:r>
            <a:r>
              <a:rPr lang="fi-FI" sz="2400" dirty="0" err="1"/>
              <a:t>level</a:t>
            </a:r>
            <a:r>
              <a:rPr lang="fi-FI" sz="2400" dirty="0"/>
              <a:t> of </a:t>
            </a:r>
            <a:r>
              <a:rPr lang="fi-FI" sz="2400" dirty="0" err="1" smtClean="0"/>
              <a:t>significance</a:t>
            </a:r>
            <a:r>
              <a:rPr lang="fi-FI" sz="2400" dirty="0" smtClean="0"/>
              <a:t> (</a:t>
            </a:r>
            <a:r>
              <a:rPr lang="fi-FI" sz="2400" i="1" dirty="0" smtClean="0">
                <a:solidFill>
                  <a:srgbClr val="FF0000"/>
                </a:solidFill>
              </a:rPr>
              <a:t>α</a:t>
            </a:r>
            <a:r>
              <a:rPr lang="fi-FI" sz="2400" i="1" dirty="0"/>
              <a:t>)</a:t>
            </a:r>
            <a:r>
              <a:rPr lang="fi-FI" sz="2400" dirty="0" smtClean="0"/>
              <a:t>.</a:t>
            </a:r>
            <a:endParaRPr lang="en-US" sz="2400" dirty="0"/>
          </a:p>
        </p:txBody>
      </p:sp>
      <p:sp>
        <p:nvSpPr>
          <p:cNvPr id="447495" name="AutoShape 7"/>
          <p:cNvSpPr>
            <a:spLocks noChangeArrowheads="1"/>
          </p:cNvSpPr>
          <p:nvPr/>
        </p:nvSpPr>
        <p:spPr bwMode="auto">
          <a:xfrm>
            <a:off x="4419600" y="2895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7496" name="Rectangle 8"/>
          <p:cNvSpPr>
            <a:spLocks noChangeArrowheads="1"/>
          </p:cNvSpPr>
          <p:nvPr/>
        </p:nvSpPr>
        <p:spPr bwMode="auto">
          <a:xfrm>
            <a:off x="1066800" y="3429000"/>
            <a:ext cx="7420876"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lgn="ctr">
              <a:buClr>
                <a:schemeClr val="accent1"/>
              </a:buClr>
              <a:buSzPct val="90000"/>
              <a:buFont typeface="Monotype Sorts" charset="0"/>
              <a:buNone/>
            </a:pPr>
            <a:r>
              <a:rPr lang="fi-FI" sz="2400" dirty="0" err="1" smtClean="0">
                <a:latin typeface="Times New Roman" charset="0"/>
              </a:rPr>
              <a:t>it</a:t>
            </a:r>
            <a:r>
              <a:rPr lang="fi-FI" sz="2400" dirty="0" smtClean="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increase</a:t>
            </a:r>
            <a:r>
              <a:rPr lang="fi-FI" sz="2400" dirty="0">
                <a:latin typeface="Times New Roman" charset="0"/>
              </a:rPr>
              <a:t> the </a:t>
            </a:r>
            <a:r>
              <a:rPr lang="fi-FI" sz="2400" dirty="0" err="1">
                <a:latin typeface="Times New Roman" charset="0"/>
              </a:rPr>
              <a:t>chance</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positives</a:t>
            </a:r>
            <a:r>
              <a:rPr lang="fi-FI" sz="2400" dirty="0" smtClean="0">
                <a:latin typeface="Times New Roman" charset="0"/>
              </a:rPr>
              <a:t> (</a:t>
            </a:r>
            <a:r>
              <a:rPr lang="fi-FI" sz="2400" dirty="0" err="1" smtClean="0">
                <a:latin typeface="Times New Roman" charset="0"/>
              </a:rPr>
              <a:t>Type</a:t>
            </a:r>
            <a:r>
              <a:rPr lang="fi-FI" sz="2400" dirty="0" smtClean="0">
                <a:latin typeface="Times New Roman" charset="0"/>
              </a:rPr>
              <a:t> I </a:t>
            </a:r>
            <a:r>
              <a:rPr lang="fi-FI" sz="2400" dirty="0" err="1" smtClean="0">
                <a:latin typeface="Times New Roman" charset="0"/>
              </a:rPr>
              <a:t>errors</a:t>
            </a:r>
            <a:r>
              <a:rPr lang="fi-FI" sz="2400" dirty="0" smtClean="0">
                <a:latin typeface="Times New Roman" charset="0"/>
              </a:rPr>
              <a:t>)</a:t>
            </a:r>
            <a:endParaRPr lang="en-US" sz="2400" dirty="0">
              <a:latin typeface="Times New Roman" charset="0"/>
            </a:endParaRPr>
          </a:p>
        </p:txBody>
      </p:sp>
    </p:spTree>
    <p:extLst>
      <p:ext uri="{BB962C8B-B14F-4D97-AF65-F5344CB8AC3E}">
        <p14:creationId xmlns:p14="http://schemas.microsoft.com/office/powerpoint/2010/main" val="419056929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 </a:t>
            </a:r>
            <a:r>
              <a:rPr lang="en-US" sz="2800" dirty="0">
                <a:solidFill>
                  <a:srgbClr val="FF0000"/>
                </a:solidFill>
              </a:rPr>
              <a:t>Example</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(H</a:t>
            </a:r>
            <a:r>
              <a:rPr lang="fi-FI" sz="2400" baseline="-25000" dirty="0"/>
              <a:t>0</a:t>
            </a:r>
            <a:r>
              <a:rPr lang="fi-FI" sz="2400" dirty="0"/>
              <a:t> is </a:t>
            </a:r>
            <a:r>
              <a:rPr lang="fi-FI" sz="2400" dirty="0" err="1"/>
              <a:t>that</a:t>
            </a:r>
            <a:r>
              <a:rPr lang="fi-FI" sz="2400" dirty="0"/>
              <a:t> the person is </a:t>
            </a:r>
            <a:r>
              <a:rPr lang="fi-FI" sz="2400" dirty="0" err="1"/>
              <a:t>disease</a:t>
            </a:r>
            <a:r>
              <a:rPr lang="fi-FI" sz="2400" dirty="0"/>
              <a:t> </a:t>
            </a:r>
            <a:r>
              <a:rPr lang="fi-FI" sz="2400" dirty="0" err="1"/>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smtClean="0"/>
              <a:t>will</a:t>
            </a:r>
            <a:r>
              <a:rPr lang="fi-FI" sz="2400" dirty="0" smtClean="0"/>
              <a:t> </a:t>
            </a:r>
            <a:r>
              <a:rPr lang="fi-FI" sz="2400" dirty="0" err="1" smtClean="0"/>
              <a:t>eventually</a:t>
            </a:r>
            <a:r>
              <a:rPr lang="fi-FI" sz="2400" dirty="0" smtClean="0"/>
              <a:t> </a:t>
            </a:r>
            <a:r>
              <a:rPr lang="fi-FI" sz="2400" dirty="0" err="1" smtClean="0"/>
              <a:t>heal</a:t>
            </a:r>
            <a:r>
              <a:rPr lang="fi-FI" sz="2400" dirty="0" smtClean="0"/>
              <a:t>, </a:t>
            </a:r>
            <a:r>
              <a:rPr lang="fi-FI" sz="2400" dirty="0" err="1" smtClean="0"/>
              <a:t>but</a:t>
            </a:r>
            <a:r>
              <a:rPr lang="fi-FI" sz="2400" dirty="0" smtClean="0"/>
              <a:t> </a:t>
            </a:r>
            <a:r>
              <a:rPr lang="fi-FI" sz="2400" dirty="0" err="1" smtClean="0"/>
              <a:t>may</a:t>
            </a:r>
            <a:r>
              <a:rPr lang="fi-FI" sz="2400" dirty="0" smtClean="0"/>
              <a:t> </a:t>
            </a:r>
            <a:r>
              <a:rPr lang="fi-FI" sz="2400" dirty="0" err="1" smtClean="0"/>
              <a:t>lose</a:t>
            </a:r>
            <a:r>
              <a:rPr lang="fi-FI" sz="2400" dirty="0" smtClean="0"/>
              <a:t> </a:t>
            </a:r>
            <a:r>
              <a:rPr lang="fi-FI" sz="2400" dirty="0" err="1" smtClean="0"/>
              <a:t>some</a:t>
            </a:r>
            <a:r>
              <a:rPr lang="fi-FI" sz="2400" dirty="0" smtClean="0"/>
              <a:t> </a:t>
            </a:r>
            <a:r>
              <a:rPr lang="fi-FI" sz="2400" dirty="0" err="1" smtClean="0"/>
              <a:t>work</a:t>
            </a:r>
            <a:r>
              <a:rPr lang="fi-FI" sz="2400" dirty="0" smtClean="0"/>
              <a:t> </a:t>
            </a:r>
            <a:r>
              <a:rPr lang="fi-FI" sz="2400" dirty="0" err="1" smtClean="0"/>
              <a:t>days</a:t>
            </a:r>
            <a:endParaRPr lang="fi-FI" sz="2400" dirty="0" smtClean="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err="1" smtClean="0">
                <a:solidFill>
                  <a:srgbClr val="0511F9"/>
                </a:solidFill>
              </a:rPr>
              <a:t>serious</a:t>
            </a:r>
            <a:r>
              <a:rPr lang="fi-FI" sz="2400" dirty="0" smtClean="0">
                <a:solidFill>
                  <a:srgbClr val="0511F9"/>
                </a:solidFill>
              </a:rPr>
              <a:t> </a:t>
            </a:r>
            <a:r>
              <a:rPr lang="fi-FI" sz="2400" dirty="0" err="1" smtClean="0">
                <a:solidFill>
                  <a:srgbClr val="0511F9"/>
                </a:solidFill>
              </a:rPr>
              <a:t>damage</a:t>
            </a:r>
            <a:r>
              <a:rPr lang="fi-FI" sz="2400" dirty="0" smtClean="0"/>
              <a:t> </a:t>
            </a:r>
            <a:r>
              <a:rPr lang="fi-FI" sz="2400" dirty="0" err="1" smtClean="0"/>
              <a:t>may</a:t>
            </a:r>
            <a:r>
              <a:rPr lang="fi-FI" sz="2400" dirty="0" smtClean="0"/>
              <a:t> </a:t>
            </a:r>
            <a:r>
              <a:rPr lang="fi-FI" sz="2400" dirty="0" err="1" smtClean="0"/>
              <a:t>be</a:t>
            </a:r>
            <a:r>
              <a:rPr lang="fi-FI" sz="2400" dirty="0" smtClean="0"/>
              <a:t> </a:t>
            </a:r>
            <a:r>
              <a:rPr lang="fi-FI" sz="2400" dirty="0" err="1" smtClean="0"/>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839754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353227829"/>
              </p:ext>
            </p:extLst>
          </p:nvPr>
        </p:nvGraphicFramePr>
        <p:xfrm>
          <a:off x="1567351" y="1802944"/>
          <a:ext cx="5958630" cy="2739072"/>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128419" y="4774994"/>
            <a:ext cx="2708609" cy="858664"/>
          </a:xfrm>
          <a:prstGeom prst="borderCallout1">
            <a:avLst>
              <a:gd name="adj1" fmla="val 1537"/>
              <a:gd name="adj2" fmla="val 79082"/>
              <a:gd name="adj3" fmla="val -65650"/>
              <a:gd name="adj4" fmla="val 69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harmed by treatment</a:t>
            </a:r>
            <a:endParaRPr lang="en-US" dirty="0"/>
          </a:p>
        </p:txBody>
      </p:sp>
      <p:sp>
        <p:nvSpPr>
          <p:cNvPr id="6" name="Line Callout 1 5"/>
          <p:cNvSpPr/>
          <p:nvPr/>
        </p:nvSpPr>
        <p:spPr>
          <a:xfrm>
            <a:off x="6435391" y="4068730"/>
            <a:ext cx="2414731" cy="706264"/>
          </a:xfrm>
          <a:prstGeom prst="borderCallout1">
            <a:avLst>
              <a:gd name="adj1" fmla="val -2071"/>
              <a:gd name="adj2" fmla="val 18469"/>
              <a:gd name="adj3" fmla="val -103411"/>
              <a:gd name="adj4" fmla="val 26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Minor loss of work days</a:t>
            </a:r>
            <a:endParaRPr lang="en-US" dirty="0"/>
          </a:p>
        </p:txBody>
      </p:sp>
      <p:sp>
        <p:nvSpPr>
          <p:cNvPr id="7" name="Text Box 11"/>
          <p:cNvSpPr txBox="1">
            <a:spLocks noChangeArrowheads="1"/>
          </p:cNvSpPr>
          <p:nvPr/>
        </p:nvSpPr>
        <p:spPr bwMode="auto">
          <a:xfrm>
            <a:off x="545814" y="5865162"/>
            <a:ext cx="85981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positives (Type I errors), </a:t>
            </a:r>
            <a:br>
              <a:rPr kumimoji="0" lang="en-US" dirty="0" smtClean="0">
                <a:solidFill>
                  <a:srgbClr val="000000"/>
                </a:solidFill>
              </a:rPr>
            </a:br>
            <a:r>
              <a:rPr kumimoji="0" lang="en-US" dirty="0" smtClean="0">
                <a:solidFill>
                  <a:srgbClr val="000000"/>
                </a:solidFill>
              </a:rPr>
              <a:t>			decrease </a:t>
            </a:r>
            <a:r>
              <a:rPr lang="en-US" dirty="0" smtClean="0">
                <a:sym typeface="Symbol" charset="0"/>
              </a:rPr>
              <a:t> (</a:t>
            </a:r>
            <a:r>
              <a:rPr lang="en-US" i="1" dirty="0" smtClean="0">
                <a:sym typeface="Symbol" charset="0"/>
              </a:rPr>
              <a:t>e.g. </a:t>
            </a:r>
            <a:r>
              <a:rPr lang="en-US" dirty="0" smtClean="0">
                <a:sym typeface="Symbol" charset="0"/>
              </a:rPr>
              <a:t>from .05 to .01)</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2072605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73" name="Rectangle 9"/>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6474" name="Rectangle 10"/>
          <p:cNvSpPr>
            <a:spLocks noGrp="1" noChangeArrowheads="1"/>
          </p:cNvSpPr>
          <p:nvPr>
            <p:ph type="body" idx="1"/>
          </p:nvPr>
        </p:nvSpPr>
        <p:spPr>
          <a:xfrm>
            <a:off x="914400" y="3200400"/>
            <a:ext cx="7772400" cy="914400"/>
          </a:xfrm>
        </p:spPr>
        <p:txBody>
          <a:bodyPr/>
          <a:lstStyle/>
          <a:p>
            <a:pPr>
              <a:buFont typeface="Monotype Sorts" charset="0"/>
              <a:buNone/>
            </a:pPr>
            <a:r>
              <a:rPr lang="fi-FI" sz="2400" i="1" dirty="0"/>
              <a:t>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 </a:t>
            </a:r>
            <a:r>
              <a:rPr lang="fi-FI" sz="2400" i="1" dirty="0" err="1" smtClean="0"/>
              <a:t>error</a:t>
            </a:r>
            <a:r>
              <a:rPr lang="fi-FI" sz="2400" dirty="0" smtClean="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further</a:t>
            </a:r>
            <a:r>
              <a:rPr lang="fi-FI" sz="2400" dirty="0" smtClean="0"/>
              <a:t> </a:t>
            </a:r>
            <a:r>
              <a:rPr lang="fi-FI" sz="2400" dirty="0" err="1" smtClean="0"/>
              <a:t>reducing</a:t>
            </a:r>
            <a:r>
              <a:rPr lang="fi-FI" sz="2400" dirty="0" smtClean="0"/>
              <a:t> </a:t>
            </a:r>
            <a:r>
              <a:rPr lang="fi-FI" sz="2400" i="1" dirty="0">
                <a:solidFill>
                  <a:srgbClr val="FF0000"/>
                </a:solidFill>
                <a:latin typeface="Times New Roman" charset="0"/>
              </a:rPr>
              <a:t>α</a:t>
            </a:r>
            <a:endParaRPr lang="en-US" sz="2400" dirty="0"/>
          </a:p>
        </p:txBody>
      </p:sp>
      <p:sp>
        <p:nvSpPr>
          <p:cNvPr id="446475" name="AutoShape 11"/>
          <p:cNvSpPr>
            <a:spLocks noChangeArrowheads="1"/>
          </p:cNvSpPr>
          <p:nvPr/>
        </p:nvSpPr>
        <p:spPr bwMode="auto">
          <a:xfrm>
            <a:off x="2438400" y="2209800"/>
            <a:ext cx="533400" cy="304800"/>
          </a:xfrm>
          <a:prstGeom prst="leftRightArrow">
            <a:avLst>
              <a:gd name="adj1" fmla="val 50000"/>
              <a:gd name="adj2" fmla="val 35000"/>
            </a:avLst>
          </a:prstGeom>
          <a:solidFill>
            <a:srgbClr val="0511F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en-US">
              <a:solidFill>
                <a:srgbClr val="0511F9"/>
              </a:solidFill>
            </a:endParaRPr>
          </a:p>
        </p:txBody>
      </p:sp>
      <p:sp>
        <p:nvSpPr>
          <p:cNvPr id="446477" name="Text Box 13"/>
          <p:cNvSpPr txBox="1">
            <a:spLocks noChangeArrowheads="1"/>
          </p:cNvSpPr>
          <p:nvPr/>
        </p:nvSpPr>
        <p:spPr bwMode="auto">
          <a:xfrm>
            <a:off x="1021392" y="2093070"/>
            <a:ext cx="14532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fi-FI" sz="2800" i="1" dirty="0">
                <a:solidFill>
                  <a:srgbClr val="FF0000"/>
                </a:solidFill>
                <a:latin typeface="Times New Roman" charset="0"/>
              </a:rPr>
              <a:t>α </a:t>
            </a:r>
            <a:r>
              <a:rPr lang="fi-FI" sz="2800" i="1" dirty="0">
                <a:latin typeface="Times New Roman" charset="0"/>
              </a:rPr>
              <a:t>=0.05</a:t>
            </a:r>
            <a:endParaRPr lang="en-US" sz="2800" i="1" dirty="0">
              <a:latin typeface="Times New Roman" charset="0"/>
            </a:endParaRPr>
          </a:p>
        </p:txBody>
      </p:sp>
      <p:sp>
        <p:nvSpPr>
          <p:cNvPr id="446478" name="Text Box 14"/>
          <p:cNvSpPr txBox="1">
            <a:spLocks noChangeArrowheads="1"/>
          </p:cNvSpPr>
          <p:nvPr/>
        </p:nvSpPr>
        <p:spPr bwMode="auto">
          <a:xfrm>
            <a:off x="3200400" y="1754188"/>
            <a:ext cx="556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400">
                <a:latin typeface="Times New Roman" charset="0"/>
              </a:rPr>
              <a:t>there is only 5 chance in 100 that the result termed "significant" could occur by chance alone</a:t>
            </a:r>
            <a:endParaRPr lang="en-US" sz="2400">
              <a:latin typeface="Times New Roman" charset="0"/>
            </a:endParaRPr>
          </a:p>
        </p:txBody>
      </p:sp>
      <p:sp>
        <p:nvSpPr>
          <p:cNvPr id="446479" name="AutoShape 15"/>
          <p:cNvSpPr>
            <a:spLocks noChangeArrowheads="1"/>
          </p:cNvSpPr>
          <p:nvPr/>
        </p:nvSpPr>
        <p:spPr bwMode="auto">
          <a:xfrm>
            <a:off x="4419600" y="4038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0" name="Rectangle 16"/>
          <p:cNvSpPr>
            <a:spLocks noChangeArrowheads="1"/>
          </p:cNvSpPr>
          <p:nvPr/>
        </p:nvSpPr>
        <p:spPr bwMode="auto">
          <a:xfrm>
            <a:off x="914400" y="4648200"/>
            <a:ext cx="7162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buClr>
                <a:schemeClr val="accent1"/>
              </a:buClr>
              <a:buSzPct val="90000"/>
              <a:buFont typeface="Monotype Sorts" charset="0"/>
              <a:buNone/>
            </a:pPr>
            <a:r>
              <a:rPr lang="fi-FI" sz="2400" dirty="0">
                <a:latin typeface="Times New Roman" charset="0"/>
              </a:rPr>
              <a:t>	</a:t>
            </a:r>
            <a:r>
              <a:rPr lang="fi-FI" sz="2400" dirty="0" err="1">
                <a:latin typeface="Times New Roman" charset="0"/>
              </a:rPr>
              <a:t>it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more</a:t>
            </a:r>
            <a:r>
              <a:rPr lang="fi-FI" sz="2400" dirty="0">
                <a:latin typeface="Times New Roman" charset="0"/>
              </a:rPr>
              <a:t> </a:t>
            </a:r>
            <a:r>
              <a:rPr lang="fi-FI" sz="2400" dirty="0" err="1">
                <a:latin typeface="Times New Roman" charset="0"/>
              </a:rPr>
              <a:t>difficult</a:t>
            </a:r>
            <a:r>
              <a:rPr lang="fi-FI" sz="2400" dirty="0">
                <a:latin typeface="Times New Roman" charset="0"/>
              </a:rPr>
              <a:t> to </a:t>
            </a:r>
            <a:r>
              <a:rPr lang="fi-FI" sz="2400" dirty="0" err="1">
                <a:latin typeface="Times New Roman" charset="0"/>
              </a:rPr>
              <a:t>find</a:t>
            </a:r>
            <a:r>
              <a:rPr lang="fi-FI" sz="2400" dirty="0">
                <a:latin typeface="Times New Roman" charset="0"/>
              </a:rPr>
              <a:t> a </a:t>
            </a:r>
            <a:r>
              <a:rPr lang="fi-FI" sz="2400" dirty="0" err="1">
                <a:latin typeface="Times New Roman" charset="0"/>
              </a:rPr>
              <a:t>significant</a:t>
            </a:r>
            <a:r>
              <a:rPr lang="fi-FI" sz="2400" dirty="0">
                <a:latin typeface="Times New Roman" charset="0"/>
              </a:rPr>
              <a:t> </a:t>
            </a:r>
            <a:r>
              <a:rPr lang="fi-FI" sz="2400" dirty="0" err="1">
                <a:latin typeface="Times New Roman" charset="0"/>
              </a:rPr>
              <a:t>result</a:t>
            </a:r>
            <a:endParaRPr lang="en-US" sz="3200" dirty="0">
              <a:latin typeface="Courier New" charset="0"/>
            </a:endParaRPr>
          </a:p>
        </p:txBody>
      </p:sp>
      <p:sp>
        <p:nvSpPr>
          <p:cNvPr id="446481" name="AutoShape 17"/>
          <p:cNvSpPr>
            <a:spLocks noChangeArrowheads="1"/>
          </p:cNvSpPr>
          <p:nvPr/>
        </p:nvSpPr>
        <p:spPr bwMode="auto">
          <a:xfrm>
            <a:off x="4419600" y="5181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2" name="Rectangle 18"/>
          <p:cNvSpPr>
            <a:spLocks noChangeArrowheads="1"/>
          </p:cNvSpPr>
          <p:nvPr/>
        </p:nvSpPr>
        <p:spPr bwMode="auto">
          <a:xfrm>
            <a:off x="1295400" y="5647450"/>
            <a:ext cx="67056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power</a:t>
            </a:r>
            <a:r>
              <a:rPr lang="fi-FI" sz="2400" dirty="0">
                <a:latin typeface="Times New Roman" charset="0"/>
              </a:rPr>
              <a:t> of the </a:t>
            </a:r>
            <a:r>
              <a:rPr lang="fi-FI" sz="2400" dirty="0" err="1">
                <a:latin typeface="Times New Roman" charset="0"/>
              </a:rPr>
              <a:t>test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decreased</a:t>
            </a:r>
            <a:r>
              <a:rPr lang="fi-FI" sz="2400" dirty="0">
                <a:latin typeface="Times New Roman" charset="0"/>
              </a:rPr>
              <a:t> </a:t>
            </a:r>
          </a:p>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risk</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negatives</a:t>
            </a:r>
            <a:r>
              <a:rPr lang="fi-FI" sz="2400" dirty="0" smtClean="0">
                <a:latin typeface="Times New Roman" charset="0"/>
              </a:rPr>
              <a:t> </a:t>
            </a:r>
            <a:r>
              <a:rPr lang="fi-FI" sz="2400" dirty="0" err="1" smtClean="0">
                <a:latin typeface="Times New Roman" charset="0"/>
              </a:rPr>
              <a:t>will</a:t>
            </a:r>
            <a:r>
              <a:rPr lang="fi-FI" sz="2400" dirty="0" smtClean="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increased</a:t>
            </a:r>
            <a:endParaRPr lang="en-US" sz="2400" dirty="0">
              <a:latin typeface="Times New Roman" charset="0"/>
            </a:endParaRPr>
          </a:p>
        </p:txBody>
      </p:sp>
    </p:spTree>
    <p:extLst>
      <p:ext uri="{BB962C8B-B14F-4D97-AF65-F5344CB8AC3E}">
        <p14:creationId xmlns:p14="http://schemas.microsoft.com/office/powerpoint/2010/main" val="37401642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 if we have more than two groups?</a:t>
            </a:r>
            <a:endParaRPr lang="zh-CN" altLang="en-US" dirty="0"/>
          </a:p>
        </p:txBody>
      </p:sp>
      <p:sp>
        <p:nvSpPr>
          <p:cNvPr id="3" name="Content Placeholder 2"/>
          <p:cNvSpPr>
            <a:spLocks noGrp="1"/>
          </p:cNvSpPr>
          <p:nvPr>
            <p:ph idx="1"/>
          </p:nvPr>
        </p:nvSpPr>
        <p:spPr/>
        <p:txBody>
          <a:bodyPr/>
          <a:lstStyle/>
          <a:p>
            <a:pPr marL="0" indent="0">
              <a:buNone/>
            </a:pPr>
            <a:r>
              <a:rPr lang="en-US" altLang="zh-CN" dirty="0" smtClean="0">
                <a:solidFill>
                  <a:srgbClr val="535353"/>
                </a:solidFill>
                <a:ea typeface="宋体" charset="-122"/>
              </a:rPr>
              <a:t>Multiple t-tests are needed</a:t>
            </a:r>
          </a:p>
          <a:p>
            <a:pPr>
              <a:buNone/>
            </a:pPr>
            <a:endParaRPr lang="en-US" altLang="zh-CN" dirty="0" smtClean="0">
              <a:solidFill>
                <a:srgbClr val="535353"/>
              </a:solidFill>
            </a:endParaRPr>
          </a:p>
          <a:p>
            <a:pPr>
              <a:buNone/>
            </a:pPr>
            <a:r>
              <a:rPr lang="en-US" altLang="zh-CN" i="1" dirty="0" smtClean="0">
                <a:solidFill>
                  <a:srgbClr val="535353"/>
                </a:solidFill>
              </a:rPr>
              <a:t>Inherently flawed (</a:t>
            </a:r>
            <a:r>
              <a:rPr lang="en-US" altLang="zh-CN" i="1" dirty="0" smtClean="0">
                <a:solidFill>
                  <a:srgbClr val="535353"/>
                </a:solidFill>
                <a:ea typeface="宋体" charset="-122"/>
              </a:rPr>
              <a:t>Probability of false positives increases</a:t>
            </a:r>
            <a:r>
              <a:rPr lang="en-US" altLang="zh-CN" i="1" dirty="0" smtClean="0">
                <a:solidFill>
                  <a:srgbClr val="535353"/>
                </a:solidFill>
              </a:rPr>
              <a:t>)</a:t>
            </a:r>
          </a:p>
          <a:p>
            <a:pPr>
              <a:buNone/>
            </a:pPr>
            <a:endParaRPr lang="en-US" altLang="zh-CN" i="1" dirty="0">
              <a:solidFill>
                <a:srgbClr val="535353"/>
              </a:solidFill>
            </a:endParaRPr>
          </a:p>
          <a:p>
            <a:pPr>
              <a:buNone/>
            </a:pPr>
            <a:r>
              <a:rPr lang="en-US" altLang="zh-CN" dirty="0" smtClean="0">
                <a:solidFill>
                  <a:srgbClr val="535353"/>
                </a:solidFill>
              </a:rPr>
              <a:t>ANOVA helps to account for this (outside of scope for today)</a:t>
            </a:r>
            <a:endParaRPr lang="zh-CN" altLang="en-US" dirty="0">
              <a:solidFill>
                <a:srgbClr val="535353"/>
              </a:solidFill>
            </a:endParaRPr>
          </a:p>
        </p:txBody>
      </p:sp>
      <p:sp>
        <p:nvSpPr>
          <p:cNvPr id="5" name="Slide Number Placeholder 4"/>
          <p:cNvSpPr>
            <a:spLocks noGrp="1"/>
          </p:cNvSpPr>
          <p:nvPr>
            <p:ph type="sldNum" sz="quarter" idx="12"/>
          </p:nvPr>
        </p:nvSpPr>
        <p:spPr/>
        <p:txBody>
          <a:bodyPr/>
          <a:lstStyle/>
          <a:p>
            <a:fld id="{D1C5EA83-C8AB-490F-B7BE-5A40681B333B}" type="slidenum">
              <a:rPr lang="en-US" smtClean="0">
                <a:solidFill>
                  <a:srgbClr val="000000"/>
                </a:solidFill>
              </a:rPr>
              <a:pPr/>
              <a:t>66</a:t>
            </a:fld>
            <a:endParaRPr lang="en-US">
              <a:solidFill>
                <a:srgbClr val="000000"/>
              </a:solidFill>
            </a:endParaRPr>
          </a:p>
        </p:txBody>
      </p:sp>
    </p:spTree>
    <p:extLst>
      <p:ext uri="{BB962C8B-B14F-4D97-AF65-F5344CB8AC3E}">
        <p14:creationId xmlns:p14="http://schemas.microsoft.com/office/powerpoint/2010/main" val="145534987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Summary</a:t>
            </a:r>
            <a:endParaRPr lang="zh-CN" altLang="en-US" dirty="0"/>
          </a:p>
        </p:txBody>
      </p:sp>
      <p:sp>
        <p:nvSpPr>
          <p:cNvPr id="3" name="Content Placeholder 2"/>
          <p:cNvSpPr>
            <a:spLocks noGrp="1"/>
          </p:cNvSpPr>
          <p:nvPr>
            <p:ph idx="1"/>
          </p:nvPr>
        </p:nvSpPr>
        <p:spPr/>
        <p:txBody>
          <a:bodyPr/>
          <a:lstStyle/>
          <a:p>
            <a:pPr marL="0" indent="0">
              <a:buNone/>
            </a:pPr>
            <a:r>
              <a:rPr lang="en-US" altLang="zh-CN" dirty="0" smtClean="0"/>
              <a:t>A one-sample t-test tells us whether the mean of a normally distributed population has a value specified in a null hypothesis.</a:t>
            </a:r>
          </a:p>
          <a:p>
            <a:pPr marL="0" indent="0">
              <a:buNone/>
            </a:pPr>
            <a:r>
              <a:rPr lang="en-US" altLang="zh-CN" dirty="0" smtClean="0"/>
              <a:t>A two sample t-test tells us whether the means of two normally distributed populations are equal</a:t>
            </a:r>
          </a:p>
          <a:p>
            <a:pPr marL="0" indent="0">
              <a:buNone/>
            </a:pPr>
            <a:r>
              <a:rPr lang="en-US" altLang="zh-CN" dirty="0" smtClean="0"/>
              <a:t>An ANOVA lets us compare multiple groups </a:t>
            </a:r>
            <a:r>
              <a:rPr lang="en-US" altLang="zh-CN" i="1" dirty="0" smtClean="0"/>
              <a:t>correctly </a:t>
            </a:r>
            <a:endParaRPr lang="en-US" altLang="zh-CN" dirty="0" smtClean="0"/>
          </a:p>
          <a:p>
            <a:pPr marL="0" indent="0">
              <a:buNone/>
            </a:pPr>
            <a:endParaRPr lang="en-US" altLang="zh-CN" dirty="0" smtClean="0"/>
          </a:p>
          <a:p>
            <a:pPr marL="0" indent="0">
              <a:buNone/>
            </a:pPr>
            <a:endParaRPr lang="en-US" altLang="zh-CN" dirty="0" smtClean="0"/>
          </a:p>
          <a:p>
            <a:endParaRPr lang="zh-CN" altLang="en-US" dirty="0"/>
          </a:p>
        </p:txBody>
      </p:sp>
      <p:sp>
        <p:nvSpPr>
          <p:cNvPr id="5" name="Slide Number Placeholder 4"/>
          <p:cNvSpPr>
            <a:spLocks noGrp="1"/>
          </p:cNvSpPr>
          <p:nvPr>
            <p:ph type="sldNum" sz="quarter" idx="12"/>
          </p:nvPr>
        </p:nvSpPr>
        <p:spPr/>
        <p:txBody>
          <a:bodyPr/>
          <a:lstStyle/>
          <a:p>
            <a:fld id="{D1C5EA83-C8AB-490F-B7BE-5A40681B333B}" type="slidenum">
              <a:rPr lang="en-US" smtClean="0">
                <a:solidFill>
                  <a:schemeClr val="tx1"/>
                </a:solidFill>
              </a:rPr>
              <a:pPr/>
              <a:t>67</a:t>
            </a:fld>
            <a:endParaRPr lang="en-US">
              <a:solidFill>
                <a:schemeClr val="tx1"/>
              </a:solidFill>
            </a:endParaRPr>
          </a:p>
        </p:txBody>
      </p:sp>
    </p:spTree>
    <p:extLst>
      <p:ext uri="{BB962C8B-B14F-4D97-AF65-F5344CB8AC3E}">
        <p14:creationId xmlns:p14="http://schemas.microsoft.com/office/powerpoint/2010/main" val="225826865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 with p values</a:t>
            </a:r>
            <a:endParaRPr lang="en-US" dirty="0"/>
          </a:p>
        </p:txBody>
      </p:sp>
      <p:sp>
        <p:nvSpPr>
          <p:cNvPr id="3" name="Content Placeholder 2"/>
          <p:cNvSpPr>
            <a:spLocks noGrp="1"/>
          </p:cNvSpPr>
          <p:nvPr>
            <p:ph idx="1"/>
          </p:nvPr>
        </p:nvSpPr>
        <p:spPr/>
        <p:txBody>
          <a:bodyPr/>
          <a:lstStyle/>
          <a:p>
            <a:r>
              <a:rPr lang="en-US" dirty="0" smtClean="0"/>
              <a:t>Does not tell us the likelihood something is true. It only lets us reject or accept a </a:t>
            </a:r>
            <a:r>
              <a:rPr lang="en-US" dirty="0" err="1" smtClean="0"/>
              <a:t>hyp</a:t>
            </a:r>
            <a:r>
              <a:rPr lang="en-US" dirty="0" smtClean="0"/>
              <a:t>.</a:t>
            </a:r>
          </a:p>
          <a:p>
            <a:r>
              <a:rPr lang="en-US" dirty="0" smtClean="0"/>
              <a:t>Gives a yes or no answer: Either the null hypothesis is rejected (the result would be unlikely [defined by </a:t>
            </a:r>
            <a:r>
              <a:rPr lang="en-US" dirty="0" smtClean="0">
                <a:sym typeface="Symbol" charset="0"/>
              </a:rPr>
              <a:t>] </a:t>
            </a:r>
            <a:r>
              <a:rPr lang="en-US" dirty="0" smtClean="0"/>
              <a:t>in a world where the null hypothesis was true) or it </a:t>
            </a:r>
            <a:r>
              <a:rPr lang="en-US" i="1" dirty="0" smtClean="0"/>
              <a:t>cannot be rejected</a:t>
            </a:r>
          </a:p>
          <a:p>
            <a:r>
              <a:rPr lang="en-US" i="1" dirty="0" smtClean="0"/>
              <a:t>false negatives: </a:t>
            </a:r>
            <a:r>
              <a:rPr lang="en-US" dirty="0" smtClean="0"/>
              <a:t>increase</a:t>
            </a:r>
            <a:r>
              <a:rPr lang="en-US" i="1" dirty="0" smtClean="0"/>
              <a:t> </a:t>
            </a:r>
            <a:r>
              <a:rPr lang="en-US" dirty="0" smtClean="0">
                <a:sym typeface="Symbol" charset="0"/>
              </a:rPr>
              <a:t> to reduce these</a:t>
            </a:r>
          </a:p>
          <a:p>
            <a:r>
              <a:rPr lang="en-US" i="1" dirty="0" smtClean="0">
                <a:sym typeface="Symbol" charset="0"/>
              </a:rPr>
              <a:t>false positives</a:t>
            </a:r>
            <a:r>
              <a:rPr lang="en-US" dirty="0">
                <a:sym typeface="Symbol" charset="0"/>
              </a:rPr>
              <a:t>:</a:t>
            </a:r>
            <a:r>
              <a:rPr lang="en-US" dirty="0" smtClean="0">
                <a:sym typeface="Symbol" charset="0"/>
              </a:rPr>
              <a:t> reduce  to reduce these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68</a:t>
            </a:fld>
            <a:endParaRPr lang="en-US" dirty="0"/>
          </a:p>
        </p:txBody>
      </p:sp>
    </p:spTree>
    <p:extLst>
      <p:ext uri="{BB962C8B-B14F-4D97-AF65-F5344CB8AC3E}">
        <p14:creationId xmlns:p14="http://schemas.microsoft.com/office/powerpoint/2010/main" val="3878566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 note</a:t>
            </a:r>
            <a:endParaRPr lang="en-US" dirty="0"/>
          </a:p>
        </p:txBody>
      </p:sp>
      <p:sp>
        <p:nvSpPr>
          <p:cNvPr id="3" name="Content Placeholder 2"/>
          <p:cNvSpPr>
            <a:spLocks noGrp="1"/>
          </p:cNvSpPr>
          <p:nvPr>
            <p:ph idx="1"/>
          </p:nvPr>
        </p:nvSpPr>
        <p:spPr/>
        <p:txBody>
          <a:bodyPr/>
          <a:lstStyle/>
          <a:p>
            <a:pPr marL="0" indent="0">
              <a:buNone/>
            </a:pPr>
            <a:r>
              <a:rPr lang="en-US" altLang="zh-CN" dirty="0"/>
              <a:t>These are </a:t>
            </a:r>
            <a:r>
              <a:rPr lang="en-US" altLang="zh-CN" i="1" dirty="0"/>
              <a:t>estimates </a:t>
            </a:r>
            <a:r>
              <a:rPr lang="en-US" altLang="zh-CN" dirty="0"/>
              <a:t>and we can make two kinds of errors </a:t>
            </a:r>
            <a:r>
              <a:rPr lang="en-US" altLang="zh-CN" dirty="0" smtClean="0"/>
              <a:t>(false positives &amp; negatives)</a:t>
            </a:r>
            <a:endParaRPr lang="en-US" altLang="zh-CN" dirty="0"/>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p>
          <a:p>
            <a:pPr marL="0" indent="0">
              <a:buNone/>
            </a:pPr>
            <a:r>
              <a:rPr lang="en-US" dirty="0" smtClean="0"/>
              <a:t>Can only reject hypotheses [as discussed]</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69</a:t>
            </a:fld>
            <a:endParaRPr lang="en-US" dirty="0"/>
          </a:p>
        </p:txBody>
      </p:sp>
    </p:spTree>
    <p:extLst>
      <p:ext uri="{BB962C8B-B14F-4D97-AF65-F5344CB8AC3E}">
        <p14:creationId xmlns:p14="http://schemas.microsoft.com/office/powerpoint/2010/main" val="20223882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58257" y="120520"/>
            <a:ext cx="7938106" cy="1219200"/>
          </a:xfrm>
        </p:spPr>
        <p:txBody>
          <a:bodyPr/>
          <a:lstStyle/>
          <a:p>
            <a:r>
              <a:rPr lang="en-US" dirty="0">
                <a:latin typeface="Arial" charset="0"/>
              </a:rPr>
              <a:t>Z-</a:t>
            </a:r>
            <a:r>
              <a:rPr lang="en-US" dirty="0" smtClean="0">
                <a:latin typeface="Arial" charset="0"/>
              </a:rPr>
              <a:t>score quantifies how good your sample is</a:t>
            </a:r>
            <a:endParaRPr lang="en-US" dirty="0">
              <a:latin typeface="Arial" charset="0"/>
            </a:endParaRPr>
          </a:p>
        </p:txBody>
      </p:sp>
      <p:sp>
        <p:nvSpPr>
          <p:cNvPr id="12291" name="Rectangle 3"/>
          <p:cNvSpPr>
            <a:spLocks noGrp="1" noChangeArrowheads="1"/>
          </p:cNvSpPr>
          <p:nvPr>
            <p:ph type="body" sz="half" idx="1"/>
          </p:nvPr>
        </p:nvSpPr>
        <p:spPr>
          <a:xfrm>
            <a:off x="1058256" y="1524000"/>
            <a:ext cx="7628543" cy="5181600"/>
          </a:xfrm>
        </p:spPr>
        <p:txBody>
          <a:bodyPr/>
          <a:lstStyle/>
          <a:p>
            <a:pPr marL="0" indent="0">
              <a:lnSpc>
                <a:spcPct val="90000"/>
              </a:lnSpc>
              <a:buNone/>
            </a:pPr>
            <a:r>
              <a:rPr lang="en-US" sz="2400" dirty="0" smtClean="0">
                <a:latin typeface="Arial" charset="0"/>
              </a:rPr>
              <a:t>          			 </a:t>
            </a:r>
            <a:r>
              <a:rPr lang="en-US" sz="2400" dirty="0" smtClean="0">
                <a:latin typeface="Arial" charset="0"/>
              </a:rPr>
              <a:t>(X bar) sample </a:t>
            </a:r>
            <a:r>
              <a:rPr lang="en-US" sz="2400" dirty="0">
                <a:latin typeface="Arial" charset="0"/>
              </a:rPr>
              <a:t>mean </a:t>
            </a:r>
            <a:r>
              <a:rPr lang="en-US" sz="2400" dirty="0" smtClean="0">
                <a:latin typeface="Arial" charset="0"/>
              </a:rPr>
              <a:t>				</a:t>
            </a: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r>
              <a:rPr lang="el-GR" sz="2400" dirty="0" smtClean="0">
                <a:latin typeface="Arial" charset="0"/>
                <a:cs typeface="Arial" charset="0"/>
              </a:rPr>
              <a:t>     μ</a:t>
            </a:r>
            <a:r>
              <a:rPr lang="en-US" sz="2400" dirty="0" smtClean="0">
                <a:latin typeface="Arial" charset="0"/>
              </a:rPr>
              <a:t>	  		 </a:t>
            </a:r>
            <a:r>
              <a:rPr lang="en-US" sz="2400" dirty="0" smtClean="0">
                <a:latin typeface="Arial" charset="0"/>
              </a:rPr>
              <a:t>(mu) population </a:t>
            </a:r>
            <a:r>
              <a:rPr lang="en-US" sz="2400" dirty="0" smtClean="0">
                <a:latin typeface="Arial" charset="0"/>
              </a:rPr>
              <a:t>mean		</a:t>
            </a:r>
          </a:p>
          <a:p>
            <a:pPr marL="0" indent="0">
              <a:lnSpc>
                <a:spcPct val="90000"/>
              </a:lnSpc>
              <a:buNone/>
            </a:pPr>
            <a:r>
              <a:rPr lang="en-US" sz="2400" dirty="0" smtClean="0">
                <a:latin typeface="Arial" charset="0"/>
              </a:rPr>
              <a:t>	</a:t>
            </a:r>
          </a:p>
          <a:p>
            <a:pPr marL="0" indent="0">
              <a:lnSpc>
                <a:spcPct val="90000"/>
              </a:lnSpc>
              <a:buNone/>
            </a:pPr>
            <a:r>
              <a:rPr lang="en-US" sz="2400" dirty="0" smtClean="0">
                <a:latin typeface="Arial" charset="0"/>
              </a:rPr>
              <a:t>			</a:t>
            </a:r>
            <a:r>
              <a:rPr lang="en-US" sz="2400" dirty="0">
                <a:latin typeface="Arial" charset="0"/>
              </a:rPr>
              <a:t>	</a:t>
            </a:r>
            <a:r>
              <a:rPr lang="en-US" sz="2400" dirty="0" smtClean="0">
                <a:latin typeface="Arial" charset="0"/>
              </a:rPr>
              <a:t> </a:t>
            </a:r>
            <a:r>
              <a:rPr lang="en-US" sz="2400" dirty="0" smtClean="0">
                <a:latin typeface="Arial" charset="0"/>
              </a:rPr>
              <a:t>(</a:t>
            </a:r>
            <a:r>
              <a:rPr lang="en-US" sz="2400" dirty="0" err="1" smtClean="0">
                <a:latin typeface="Arial" charset="0"/>
              </a:rPr>
              <a:t>sigma_pop</a:t>
            </a:r>
            <a:r>
              <a:rPr lang="en-US" sz="2400" dirty="0" smtClean="0">
                <a:latin typeface="Arial" charset="0"/>
              </a:rPr>
              <a:t>) population </a:t>
            </a:r>
            <a:r>
              <a:rPr lang="en-US" sz="2400" dirty="0" smtClean="0">
                <a:latin typeface="Arial" charset="0"/>
              </a:rPr>
              <a:t>std. </a:t>
            </a:r>
            <a:r>
              <a:rPr lang="en-US" sz="2400" dirty="0" err="1" smtClean="0">
                <a:latin typeface="Arial" charset="0"/>
              </a:rPr>
              <a:t>dev</a:t>
            </a:r>
            <a:endParaRPr lang="en-US" sz="2400" dirty="0" smtClean="0">
              <a:latin typeface="Arial" charset="0"/>
            </a:endParaRPr>
          </a:p>
          <a:p>
            <a:pPr marL="0" indent="0">
              <a:lnSpc>
                <a:spcPct val="90000"/>
              </a:lnSpc>
              <a:buNone/>
            </a:pPr>
            <a:endParaRPr lang="en-US" sz="2400" dirty="0" smtClean="0">
              <a:latin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008039938"/>
              </p:ext>
            </p:extLst>
          </p:nvPr>
        </p:nvGraphicFramePr>
        <p:xfrm>
          <a:off x="1390821" y="1447800"/>
          <a:ext cx="430881" cy="627885"/>
        </p:xfrm>
        <a:graphic>
          <a:graphicData uri="http://schemas.openxmlformats.org/presentationml/2006/ole">
            <mc:AlternateContent xmlns:mc="http://schemas.openxmlformats.org/markup-compatibility/2006">
              <mc:Choice xmlns:v="urn:schemas-microsoft-com:vml" Requires="v">
                <p:oleObj spid="_x0000_s59861"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1390821" y="1447800"/>
                        <a:ext cx="430881" cy="627885"/>
                      </a:xfrm>
                      <a:prstGeom prst="rect">
                        <a:avLst/>
                      </a:prstGeom>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3180391634"/>
              </p:ext>
            </p:extLst>
          </p:nvPr>
        </p:nvGraphicFramePr>
        <p:xfrm>
          <a:off x="1390796" y="3181350"/>
          <a:ext cx="627063" cy="512763"/>
        </p:xfrm>
        <a:graphic>
          <a:graphicData uri="http://schemas.openxmlformats.org/presentationml/2006/ole">
            <mc:AlternateContent xmlns:mc="http://schemas.openxmlformats.org/markup-compatibility/2006">
              <mc:Choice xmlns:v="urn:schemas-microsoft-com:vml" Requires="v">
                <p:oleObj spid="_x0000_s59862" name="Equation" r:id="rId5" imgW="279400" imgH="228600" progId="Equation.3">
                  <p:embed/>
                </p:oleObj>
              </mc:Choice>
              <mc:Fallback>
                <p:oleObj name="Equation" r:id="rId5" imgW="279400" imgH="228600" progId="Equation.3">
                  <p:embed/>
                  <p:pic>
                    <p:nvPicPr>
                      <p:cNvPr id="0" name=""/>
                      <p:cNvPicPr>
                        <a:picLocks noChangeAspect="1" noChangeArrowheads="1"/>
                      </p:cNvPicPr>
                      <p:nvPr/>
                    </p:nvPicPr>
                    <p:blipFill>
                      <a:blip r:embed="rId6"/>
                      <a:srcRect/>
                      <a:stretch>
                        <a:fillRect/>
                      </a:stretch>
                    </p:blipFill>
                    <p:spPr bwMode="auto">
                      <a:xfrm>
                        <a:off x="1390796" y="3181350"/>
                        <a:ext cx="627063" cy="5127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1169316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 note</a:t>
            </a:r>
            <a:endParaRPr lang="en-US" dirty="0"/>
          </a:p>
        </p:txBody>
      </p:sp>
      <p:sp>
        <p:nvSpPr>
          <p:cNvPr id="3" name="Content Placeholder 2"/>
          <p:cNvSpPr>
            <a:spLocks noGrp="1"/>
          </p:cNvSpPr>
          <p:nvPr>
            <p:ph idx="1"/>
          </p:nvPr>
        </p:nvSpPr>
        <p:spPr/>
        <p:txBody>
          <a:bodyPr/>
          <a:lstStyle/>
          <a:p>
            <a:pPr marL="0" indent="0">
              <a:buNone/>
            </a:pPr>
            <a:r>
              <a:rPr lang="en-US" altLang="zh-CN" dirty="0">
                <a:solidFill>
                  <a:schemeClr val="tx1"/>
                </a:solidFill>
              </a:rPr>
              <a:t>These are </a:t>
            </a:r>
            <a:r>
              <a:rPr lang="en-US" altLang="zh-CN" i="1" dirty="0">
                <a:solidFill>
                  <a:schemeClr val="tx1"/>
                </a:solidFill>
              </a:rPr>
              <a:t>estimates </a:t>
            </a:r>
            <a:r>
              <a:rPr lang="en-US" altLang="zh-CN" dirty="0">
                <a:solidFill>
                  <a:schemeClr val="tx1"/>
                </a:solidFill>
              </a:rPr>
              <a:t>and we can make two kinds of errors (false positives &amp; negatives)</a:t>
            </a:r>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endParaRPr lang="en-US" dirty="0"/>
          </a:p>
          <a:p>
            <a:pPr marL="0" indent="0">
              <a:buNone/>
            </a:pPr>
            <a:r>
              <a:rPr lang="en-US" dirty="0" smtClean="0"/>
              <a:t>What if the data are not normal?</a:t>
            </a:r>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70</a:t>
            </a:fld>
            <a:endParaRPr lang="en-US" dirty="0"/>
          </a:p>
        </p:txBody>
      </p:sp>
    </p:spTree>
    <p:extLst>
      <p:ext uri="{BB962C8B-B14F-4D97-AF65-F5344CB8AC3E}">
        <p14:creationId xmlns:p14="http://schemas.microsoft.com/office/powerpoint/2010/main" val="337775671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 note</a:t>
            </a:r>
            <a:endParaRPr lang="en-US" dirty="0"/>
          </a:p>
        </p:txBody>
      </p:sp>
      <p:sp>
        <p:nvSpPr>
          <p:cNvPr id="3" name="Content Placeholder 2"/>
          <p:cNvSpPr>
            <a:spLocks noGrp="1"/>
          </p:cNvSpPr>
          <p:nvPr>
            <p:ph idx="1"/>
          </p:nvPr>
        </p:nvSpPr>
        <p:spPr/>
        <p:txBody>
          <a:bodyPr/>
          <a:lstStyle/>
          <a:p>
            <a:pPr marL="0" indent="0">
              <a:buNone/>
            </a:pPr>
            <a:r>
              <a:rPr lang="en-US" altLang="zh-CN" dirty="0">
                <a:solidFill>
                  <a:schemeClr val="tx1"/>
                </a:solidFill>
              </a:rPr>
              <a:t>These are </a:t>
            </a:r>
            <a:r>
              <a:rPr lang="en-US" altLang="zh-CN" i="1" dirty="0">
                <a:solidFill>
                  <a:schemeClr val="tx1"/>
                </a:solidFill>
              </a:rPr>
              <a:t>estimates </a:t>
            </a:r>
            <a:r>
              <a:rPr lang="en-US" altLang="zh-CN" dirty="0">
                <a:solidFill>
                  <a:schemeClr val="tx1"/>
                </a:solidFill>
              </a:rPr>
              <a:t>and we can make two kinds of errors (false positives &amp; negatives)</a:t>
            </a:r>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endParaRPr lang="en-US" dirty="0"/>
          </a:p>
          <a:p>
            <a:pPr marL="0" indent="0">
              <a:buNone/>
            </a:pPr>
            <a:r>
              <a:rPr lang="en-US" dirty="0" smtClean="0"/>
              <a:t>What if the data are not normal?</a:t>
            </a:r>
          </a:p>
          <a:p>
            <a:pPr lvl="1"/>
            <a:r>
              <a:rPr lang="en-US" dirty="0" smtClean="0"/>
              <a:t>Use a </a:t>
            </a:r>
            <a:r>
              <a:rPr lang="en-US" i="1" dirty="0" smtClean="0"/>
              <a:t>non-parametric </a:t>
            </a:r>
            <a:r>
              <a:rPr lang="en-US" dirty="0" smtClean="0"/>
              <a:t>test (no assumptions about the distribution of the sample; but may have </a:t>
            </a:r>
            <a:r>
              <a:rPr lang="en-US" i="1" dirty="0" smtClean="0"/>
              <a:t>other </a:t>
            </a:r>
            <a:r>
              <a:rPr lang="en-US" dirty="0" smtClean="0"/>
              <a:t>assumptions)</a:t>
            </a:r>
          </a:p>
        </p:txBody>
      </p:sp>
      <p:sp>
        <p:nvSpPr>
          <p:cNvPr id="4" name="Date Placeholder 3"/>
          <p:cNvSpPr>
            <a:spLocks noGrp="1"/>
          </p:cNvSpPr>
          <p:nvPr>
            <p:ph type="dt" sz="half" idx="10"/>
          </p:nvPr>
        </p:nvSpPr>
        <p:spPr/>
        <p:txBody>
          <a:bodyPr/>
          <a:lstStyle/>
          <a:p>
            <a:fld id="{7053BEFA-1175-F644-B249-7D41D72BD3FF}" type="datetime1">
              <a:rPr lang="en-US" smtClean="0"/>
              <a:t>2/24/15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71</a:t>
            </a:fld>
            <a:endParaRPr lang="en-US" dirty="0"/>
          </a:p>
        </p:txBody>
      </p:sp>
    </p:spTree>
    <p:extLst>
      <p:ext uri="{BB962C8B-B14F-4D97-AF65-F5344CB8AC3E}">
        <p14:creationId xmlns:p14="http://schemas.microsoft.com/office/powerpoint/2010/main" val="111038322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choose your test</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55796853"/>
              </p:ext>
            </p:extLst>
          </p:nvPr>
        </p:nvGraphicFramePr>
        <p:xfrm>
          <a:off x="1101689" y="1469570"/>
          <a:ext cx="7680876" cy="4759959"/>
        </p:xfrm>
        <a:graphic>
          <a:graphicData uri="http://schemas.openxmlformats.org/drawingml/2006/table">
            <a:tbl>
              <a:tblPr firstRow="1" bandRow="1">
                <a:tableStyleId>{5C22544A-7EE6-4342-B048-85BDC9FD1C3A}</a:tableStyleId>
              </a:tblPr>
              <a:tblGrid>
                <a:gridCol w="1920219"/>
                <a:gridCol w="1920219"/>
                <a:gridCol w="1920219"/>
                <a:gridCol w="1920219"/>
              </a:tblGrid>
              <a:tr h="370840">
                <a:tc>
                  <a:txBody>
                    <a:bodyPr/>
                    <a:lstStyle/>
                    <a:p>
                      <a:endParaRPr lang="en-US" dirty="0"/>
                    </a:p>
                  </a:txBody>
                  <a:tcPr/>
                </a:tc>
                <a:tc gridSpan="2">
                  <a:txBody>
                    <a:bodyPr/>
                    <a:lstStyle/>
                    <a:p>
                      <a:r>
                        <a:rPr lang="en-US" dirty="0" smtClean="0"/>
                        <a:t>Non-parametric</a:t>
                      </a:r>
                      <a:endParaRPr lang="en-US" dirty="0"/>
                    </a:p>
                  </a:txBody>
                  <a:tcPr/>
                </a:tc>
                <a:tc hMerge="1">
                  <a:txBody>
                    <a:bodyPr/>
                    <a:lstStyle/>
                    <a:p>
                      <a:endParaRPr lang="en-US" dirty="0"/>
                    </a:p>
                  </a:txBody>
                  <a:tcPr/>
                </a:tc>
                <a:tc>
                  <a:txBody>
                    <a:bodyPr/>
                    <a:lstStyle/>
                    <a:p>
                      <a:r>
                        <a:rPr lang="en-US" dirty="0" smtClean="0"/>
                        <a:t>Parametric</a:t>
                      </a:r>
                      <a:endParaRPr lang="en-US" dirty="0"/>
                    </a:p>
                  </a:txBody>
                  <a:tcPr/>
                </a:tc>
              </a:tr>
              <a:tr h="370840">
                <a:tc>
                  <a:txBody>
                    <a:bodyPr/>
                    <a:lstStyle/>
                    <a:p>
                      <a:endParaRPr lang="en-US" dirty="0"/>
                    </a:p>
                  </a:txBody>
                  <a:tcPr/>
                </a:tc>
                <a:tc>
                  <a:txBody>
                    <a:bodyPr/>
                    <a:lstStyle/>
                    <a:p>
                      <a:r>
                        <a:rPr lang="en-US" dirty="0" smtClean="0"/>
                        <a:t>Nominal</a:t>
                      </a:r>
                      <a:endParaRPr lang="en-US" dirty="0"/>
                    </a:p>
                  </a:txBody>
                  <a:tcPr/>
                </a:tc>
                <a:tc>
                  <a:txBody>
                    <a:bodyPr/>
                    <a:lstStyle/>
                    <a:p>
                      <a:r>
                        <a:rPr lang="en-US" dirty="0" smtClean="0"/>
                        <a:t>Ordinal</a:t>
                      </a:r>
                      <a:endParaRPr lang="en-US" dirty="0"/>
                    </a:p>
                  </a:txBody>
                  <a:tcPr/>
                </a:tc>
                <a:tc>
                  <a:txBody>
                    <a:bodyPr/>
                    <a:lstStyle/>
                    <a:p>
                      <a:r>
                        <a:rPr lang="en-US" dirty="0" smtClean="0"/>
                        <a:t>Ordinal,</a:t>
                      </a:r>
                      <a:r>
                        <a:rPr lang="en-US" baseline="0" dirty="0" smtClean="0"/>
                        <a:t> Interval or Ratio</a:t>
                      </a:r>
                      <a:endParaRPr lang="en-US" dirty="0"/>
                    </a:p>
                  </a:txBody>
                  <a:tcPr/>
                </a:tc>
              </a:tr>
              <a:tr h="370840">
                <a:tc>
                  <a:txBody>
                    <a:bodyPr/>
                    <a:lstStyle/>
                    <a:p>
                      <a:r>
                        <a:rPr lang="en-US" dirty="0" smtClean="0"/>
                        <a:t>One Group</a:t>
                      </a:r>
                      <a:endParaRPr lang="en-US" dirty="0"/>
                    </a:p>
                  </a:txBody>
                  <a:tcPr/>
                </a:tc>
                <a:tc>
                  <a:txBody>
                    <a:bodyPr/>
                    <a:lstStyle/>
                    <a:p>
                      <a:r>
                        <a:rPr lang="en-US" dirty="0" smtClean="0"/>
                        <a:t>Chi Square goodness of fit</a:t>
                      </a:r>
                      <a:endParaRPr lang="en-US" dirty="0"/>
                    </a:p>
                  </a:txBody>
                  <a:tcPr/>
                </a:tc>
                <a:tc>
                  <a:txBody>
                    <a:bodyPr/>
                    <a:lstStyle/>
                    <a:p>
                      <a:r>
                        <a:rPr lang="en-US" dirty="0" smtClean="0"/>
                        <a:t>Wilcoxon signed rank</a:t>
                      </a:r>
                      <a:endParaRPr lang="en-US" dirty="0"/>
                    </a:p>
                  </a:txBody>
                  <a:tcPr/>
                </a:tc>
                <a:tc>
                  <a:txBody>
                    <a:bodyPr/>
                    <a:lstStyle/>
                    <a:p>
                      <a:r>
                        <a:rPr lang="en-US" dirty="0" smtClean="0"/>
                        <a:t>One tailed t-test</a:t>
                      </a:r>
                      <a:endParaRPr lang="en-US" dirty="0"/>
                    </a:p>
                  </a:txBody>
                  <a:tcPr/>
                </a:tc>
              </a:tr>
              <a:tr h="370840">
                <a:tc>
                  <a:txBody>
                    <a:bodyPr/>
                    <a:lstStyle/>
                    <a:p>
                      <a:r>
                        <a:rPr lang="en-US" dirty="0" smtClean="0"/>
                        <a:t>Two unrelated</a:t>
                      </a:r>
                      <a:r>
                        <a:rPr lang="en-US" baseline="0" dirty="0" smtClean="0"/>
                        <a:t> groups</a:t>
                      </a:r>
                      <a:endParaRPr lang="en-US" dirty="0"/>
                    </a:p>
                  </a:txBody>
                  <a:tcPr/>
                </a:tc>
                <a:tc>
                  <a:txBody>
                    <a:bodyPr/>
                    <a:lstStyle/>
                    <a:p>
                      <a:r>
                        <a:rPr lang="en-US" dirty="0" smtClean="0"/>
                        <a:t>Chi square</a:t>
                      </a:r>
                      <a:endParaRPr lang="en-US" dirty="0"/>
                    </a:p>
                  </a:txBody>
                  <a:tcPr/>
                </a:tc>
                <a:tc>
                  <a:txBody>
                    <a:bodyPr/>
                    <a:lstStyle/>
                    <a:p>
                      <a:r>
                        <a:rPr lang="en-US" dirty="0" smtClean="0"/>
                        <a:t>Wilcoxon rank sum test, Mann-Whitney test</a:t>
                      </a:r>
                      <a:endParaRPr lang="en-US" dirty="0"/>
                    </a:p>
                  </a:txBody>
                  <a:tcPr/>
                </a:tc>
                <a:tc>
                  <a:txBody>
                    <a:bodyPr/>
                    <a:lstStyle/>
                    <a:p>
                      <a:r>
                        <a:rPr lang="en-US" dirty="0" smtClean="0"/>
                        <a:t>Two</a:t>
                      </a:r>
                      <a:r>
                        <a:rPr lang="en-US" baseline="0" dirty="0" smtClean="0"/>
                        <a:t> tailed t-test</a:t>
                      </a:r>
                      <a:endParaRPr lang="en-US" dirty="0"/>
                    </a:p>
                  </a:txBody>
                  <a:tcPr/>
                </a:tc>
              </a:tr>
              <a:tr h="370840">
                <a:tc>
                  <a:txBody>
                    <a:bodyPr/>
                    <a:lstStyle/>
                    <a:p>
                      <a:r>
                        <a:rPr lang="en-US" dirty="0" smtClean="0"/>
                        <a:t>Two related</a:t>
                      </a:r>
                      <a:r>
                        <a:rPr lang="en-US" baseline="0" dirty="0" smtClean="0"/>
                        <a:t> groups</a:t>
                      </a:r>
                      <a:endParaRPr lang="en-US" dirty="0"/>
                    </a:p>
                  </a:txBody>
                  <a:tcPr/>
                </a:tc>
                <a:tc>
                  <a:txBody>
                    <a:bodyPr/>
                    <a:lstStyle/>
                    <a:p>
                      <a:r>
                        <a:rPr lang="en-US" dirty="0" err="1" smtClean="0"/>
                        <a:t>McNemar’s</a:t>
                      </a:r>
                      <a:r>
                        <a:rPr lang="en-US" dirty="0" smtClean="0"/>
                        <a:t> test</a:t>
                      </a:r>
                      <a:endParaRPr lang="en-US" dirty="0"/>
                    </a:p>
                  </a:txBody>
                  <a:tcPr/>
                </a:tc>
                <a:tc>
                  <a:txBody>
                    <a:bodyPr/>
                    <a:lstStyle/>
                    <a:p>
                      <a:r>
                        <a:rPr lang="en-US" dirty="0" smtClean="0"/>
                        <a:t>Wilcoxon signed rank test</a:t>
                      </a:r>
                      <a:endParaRPr lang="en-US" dirty="0"/>
                    </a:p>
                  </a:txBody>
                  <a:tcPr/>
                </a:tc>
                <a:tc>
                  <a:txBody>
                    <a:bodyPr/>
                    <a:lstStyle/>
                    <a:p>
                      <a:r>
                        <a:rPr lang="en-US" dirty="0" smtClean="0"/>
                        <a:t>Paired t-test</a:t>
                      </a:r>
                      <a:endParaRPr lang="en-US" dirty="0"/>
                    </a:p>
                  </a:txBody>
                  <a:tcPr/>
                </a:tc>
              </a:tr>
              <a:tr h="370840">
                <a:tc>
                  <a:txBody>
                    <a:bodyPr/>
                    <a:lstStyle/>
                    <a:p>
                      <a:r>
                        <a:rPr lang="en-US" dirty="0" smtClean="0"/>
                        <a:t>K unrelated groups</a:t>
                      </a:r>
                      <a:endParaRPr lang="en-US" dirty="0"/>
                    </a:p>
                  </a:txBody>
                  <a:tcPr/>
                </a:tc>
                <a:tc>
                  <a:txBody>
                    <a:bodyPr/>
                    <a:lstStyle/>
                    <a:p>
                      <a:r>
                        <a:rPr lang="en-US" dirty="0" smtClean="0"/>
                        <a:t>Chi square</a:t>
                      </a:r>
                      <a:endParaRPr lang="en-US" dirty="0"/>
                    </a:p>
                  </a:txBody>
                  <a:tcPr/>
                </a:tc>
                <a:tc>
                  <a:txBody>
                    <a:bodyPr/>
                    <a:lstStyle/>
                    <a:p>
                      <a:r>
                        <a:rPr lang="en-US" dirty="0" err="1" smtClean="0"/>
                        <a:t>Kruskall-wallis</a:t>
                      </a:r>
                      <a:r>
                        <a:rPr lang="en-US" dirty="0" smtClean="0"/>
                        <a:t> one way ANOVA</a:t>
                      </a:r>
                      <a:endParaRPr lang="en-US" dirty="0"/>
                    </a:p>
                  </a:txBody>
                  <a:tcPr/>
                </a:tc>
                <a:tc>
                  <a:txBody>
                    <a:bodyPr/>
                    <a:lstStyle/>
                    <a:p>
                      <a:r>
                        <a:rPr lang="en-US" dirty="0" smtClean="0"/>
                        <a:t>ANOVA</a:t>
                      </a:r>
                      <a:endParaRPr lang="en-US" dirty="0"/>
                    </a:p>
                  </a:txBody>
                  <a:tcPr/>
                </a:tc>
              </a:tr>
              <a:tr h="370840">
                <a:tc>
                  <a:txBody>
                    <a:bodyPr/>
                    <a:lstStyle/>
                    <a:p>
                      <a:r>
                        <a:rPr lang="en-US" dirty="0" smtClean="0"/>
                        <a:t>K related groups</a:t>
                      </a:r>
                      <a:endParaRPr lang="en-US" dirty="0"/>
                    </a:p>
                  </a:txBody>
                  <a:tcPr/>
                </a:tc>
                <a:tc>
                  <a:txBody>
                    <a:bodyPr/>
                    <a:lstStyle/>
                    <a:p>
                      <a:endParaRPr lang="en-US" dirty="0"/>
                    </a:p>
                  </a:txBody>
                  <a:tcPr/>
                </a:tc>
                <a:tc>
                  <a:txBody>
                    <a:bodyPr/>
                    <a:lstStyle/>
                    <a:p>
                      <a:r>
                        <a:rPr lang="en-US" dirty="0" smtClean="0"/>
                        <a:t>Friedman matched samples</a:t>
                      </a:r>
                      <a:endParaRPr lang="en-US" dirty="0"/>
                    </a:p>
                  </a:txBody>
                  <a:tcPr/>
                </a:tc>
                <a:tc>
                  <a:txBody>
                    <a:bodyPr/>
                    <a:lstStyle/>
                    <a:p>
                      <a:r>
                        <a:rPr lang="en-US" dirty="0" smtClean="0"/>
                        <a:t>ANOVA with repeated measurement</a:t>
                      </a:r>
                      <a:endParaRPr lang="en-US" dirty="0"/>
                    </a:p>
                  </a:txBody>
                  <a:tcPr/>
                </a:tc>
              </a:tr>
            </a:tbl>
          </a:graphicData>
        </a:graphic>
      </p:graphicFrame>
    </p:spTree>
    <p:extLst>
      <p:ext uri="{BB962C8B-B14F-4D97-AF65-F5344CB8AC3E}">
        <p14:creationId xmlns:p14="http://schemas.microsoft.com/office/powerpoint/2010/main" val="121533914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2/24/15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73</a:t>
            </a:fld>
            <a:endParaRPr lang="en-US" dirty="0"/>
          </a:p>
        </p:txBody>
      </p:sp>
    </p:spTree>
    <p:extLst>
      <p:ext uri="{BB962C8B-B14F-4D97-AF65-F5344CB8AC3E}">
        <p14:creationId xmlns:p14="http://schemas.microsoft.com/office/powerpoint/2010/main" val="376065349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title"/>
          </p:nvPr>
        </p:nvSpPr>
        <p:spPr>
          <a:xfrm>
            <a:off x="1066800" y="381000"/>
            <a:ext cx="7793038" cy="1462088"/>
          </a:xfrm>
        </p:spPr>
        <p:txBody>
          <a:bodyPr/>
          <a:lstStyle/>
          <a:p>
            <a:r>
              <a:rPr lang="en-US"/>
              <a:t>Continuous outcome (means) </a:t>
            </a:r>
          </a:p>
        </p:txBody>
      </p:sp>
      <p:graphicFrame>
        <p:nvGraphicFramePr>
          <p:cNvPr id="1155075" name="Group 3"/>
          <p:cNvGraphicFramePr>
            <a:graphicFrameLocks noGrp="1"/>
          </p:cNvGraphicFramePr>
          <p:nvPr>
            <p:ph idx="1"/>
            <p:extLst>
              <p:ext uri="{D42A27DB-BD31-4B8C-83A1-F6EECF244321}">
                <p14:modId xmlns:p14="http://schemas.microsoft.com/office/powerpoint/2010/main" val="2579698852"/>
              </p:ext>
            </p:extLst>
          </p:nvPr>
        </p:nvGraphicFramePr>
        <p:xfrm>
          <a:off x="228600" y="2057400"/>
          <a:ext cx="8763000" cy="4078223"/>
        </p:xfrm>
        <a:graphic>
          <a:graphicData uri="http://schemas.openxmlformats.org/drawingml/2006/table">
            <a:tbl>
              <a:tblPr firstRow="1" firstCol="1">
                <a:tableStyleId>{D03447BB-5D67-496B-8E87-E561075AD55C}</a:tableStyleId>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Outcome Variable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Are the observations independent or correlated?</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4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Alternatives if the normality assumption is violated (and small sample size):</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89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independent</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dirty="0">
                          <a:ln>
                            <a:noFill/>
                          </a:ln>
                          <a:effectLst/>
                        </a:rPr>
                        <a:t>correlated </a:t>
                      </a:r>
                      <a:endParaRPr kumimoji="0" lang="en-US" sz="1400" b="0" i="0" u="none" strike="noStrike" cap="none" normalizeH="0" baseline="0" dirty="0">
                        <a:ln>
                          <a:noFill/>
                        </a:ln>
                        <a:solidFill>
                          <a:schemeClr val="tx1"/>
                        </a:solidFill>
                        <a:effectLst/>
                        <a:latin typeface="Tahoma" charset="0"/>
                        <a:ea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400" u="none" strike="noStrike" cap="none" normalizeH="0" baseline="0">
                          <a:ln>
                            <a:noFill/>
                          </a:ln>
                          <a:effectLst/>
                        </a:rPr>
                        <a:t>(e.g. pain scale, cognitive function)</a:t>
                      </a:r>
                      <a:endParaRPr kumimoji="0" lang="en-US" sz="1400" b="0" i="0" u="none" strike="noStrike" cap="none" normalizeH="0" baseline="0">
                        <a:ln>
                          <a:noFill/>
                        </a:ln>
                        <a:solidFill>
                          <a:schemeClr val="tx1"/>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smtClean="0">
                          <a:ln>
                            <a:noFill/>
                          </a:ln>
                          <a:solidFill>
                            <a:schemeClr val="accent1">
                              <a:lumMod val="20000"/>
                              <a:lumOff val="80000"/>
                            </a:schemeClr>
                          </a:solidFill>
                          <a:effectLst/>
                        </a:rPr>
                        <a:t>T-test</a:t>
                      </a:r>
                      <a:r>
                        <a:rPr kumimoji="0" lang="en-GB" sz="1200" u="none" strike="noStrike" cap="none" normalizeH="0" baseline="0" dirty="0">
                          <a:ln>
                            <a:noFill/>
                          </a:ln>
                          <a:solidFill>
                            <a:schemeClr val="accent1">
                              <a:lumMod val="20000"/>
                              <a:lumOff val="80000"/>
                            </a:schemeClr>
                          </a:solidFill>
                          <a:effectLst/>
                        </a:rPr>
                        <a:t>: 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FEB5B7"/>
                          </a:solidFill>
                          <a:effectLst/>
                        </a:rPr>
                        <a:t>ANOVA: 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CCFFCC"/>
                          </a:solidFill>
                          <a:effectLst/>
                        </a:rPr>
                        <a:t>Pearson’s correlation coefficient (linear correlation): 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GB" sz="1200" u="none" strike="noStrike" cap="none" normalizeH="0" baseline="0" dirty="0">
                        <a:ln>
                          <a:noFill/>
                        </a:ln>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GB" sz="1200" u="none" strike="noStrike" cap="none" normalizeH="0" baseline="0" dirty="0">
                          <a:ln>
                            <a:noFill/>
                          </a:ln>
                          <a:solidFill>
                            <a:srgbClr val="CCFFCC"/>
                          </a:solidFill>
                          <a:effectLst/>
                        </a:rPr>
                        <a:t>Linear regression: multivariate regression technique used when the outcome is continuous; gives slopes</a:t>
                      </a:r>
                      <a:endParaRPr kumimoji="0" lang="en-US" sz="1200" b="0" i="0" u="none" strike="noStrike" cap="none" normalizeH="0" baseline="0" dirty="0">
                        <a:ln>
                          <a:noFill/>
                        </a:ln>
                        <a:solidFill>
                          <a:srgbClr val="CCFFCC"/>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Paired </a:t>
                      </a:r>
                      <a:r>
                        <a:rPr kumimoji="0" lang="en-US" sz="1200" u="none" strike="noStrike" cap="none" normalizeH="0" baseline="0" dirty="0" smtClean="0">
                          <a:ln>
                            <a:noFill/>
                          </a:ln>
                          <a:solidFill>
                            <a:srgbClr val="FEB5B7"/>
                          </a:solidFill>
                          <a:effectLst/>
                        </a:rPr>
                        <a:t>t-test</a:t>
                      </a:r>
                      <a:r>
                        <a:rPr kumimoji="0" lang="en-US" sz="1200" u="none" strike="noStrike" cap="none" normalizeH="0" baseline="0" dirty="0">
                          <a:ln>
                            <a:noFill/>
                          </a:ln>
                          <a:solidFill>
                            <a:srgbClr val="FEB5B7"/>
                          </a:solidFill>
                          <a:effectLst/>
                        </a:rPr>
                        <a:t>: 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Repeated-measures ANOVA: 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Mixed models/GEE modeling: multivariate regression techniques to compare changes over time between two or more groups; gives rate of change over time</a:t>
                      </a:r>
                      <a:endParaRPr kumimoji="0" lang="en-US" sz="1200" b="0" i="0" u="none" strike="noStrike" cap="none" normalizeH="0" baseline="0" dirty="0">
                        <a:ln>
                          <a:noFill/>
                        </a:ln>
                        <a:solidFill>
                          <a:srgbClr val="FEB5B7"/>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sng" strike="noStrike" cap="none" normalizeH="0" baseline="0" dirty="0">
                          <a:ln>
                            <a:noFill/>
                          </a:ln>
                          <a:solidFill>
                            <a:srgbClr val="FEB5B7"/>
                          </a:solidFill>
                          <a:effectLst/>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Wilcoxon sign-rank test: non-parametric alternative to the paired </a:t>
                      </a:r>
                      <a:r>
                        <a:rPr kumimoji="0" lang="en-US" sz="1200" u="none" strike="noStrike" cap="none" normalizeH="0" baseline="0" dirty="0" err="1">
                          <a:ln>
                            <a:noFill/>
                          </a:ln>
                          <a:solidFill>
                            <a:srgbClr val="FEB5B7"/>
                          </a:solidFill>
                          <a:effectLst/>
                        </a:rPr>
                        <a:t>ttest</a:t>
                      </a: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Wilcoxon sum-rank test (=Mann-Whitney U test): non-parametric alternative to the </a:t>
                      </a:r>
                      <a:r>
                        <a:rPr kumimoji="0" lang="en-US" sz="1200" u="none" strike="noStrike" cap="none" normalizeH="0" baseline="0" dirty="0" err="1">
                          <a:ln>
                            <a:noFill/>
                          </a:ln>
                          <a:solidFill>
                            <a:srgbClr val="FEB5B7"/>
                          </a:solidFill>
                          <a:effectLst/>
                        </a:rPr>
                        <a:t>ttest</a:t>
                      </a: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err="1">
                          <a:ln>
                            <a:noFill/>
                          </a:ln>
                          <a:solidFill>
                            <a:srgbClr val="FEB5B7"/>
                          </a:solidFill>
                          <a:effectLst/>
                        </a:rPr>
                        <a:t>Kruskal</a:t>
                      </a:r>
                      <a:r>
                        <a:rPr kumimoji="0" lang="en-US" sz="1200" u="none" strike="noStrike" cap="none" normalizeH="0" baseline="0" dirty="0">
                          <a:ln>
                            <a:noFill/>
                          </a:ln>
                          <a:solidFill>
                            <a:srgbClr val="FEB5B7"/>
                          </a:solidFill>
                          <a:effectLst/>
                        </a:rPr>
                        <a:t>-Wallis test: 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en-US" sz="1200" u="none" strike="noStrike" cap="none" normalizeH="0" baseline="0" dirty="0">
                        <a:ln>
                          <a:noFill/>
                        </a:ln>
                        <a:solidFill>
                          <a:srgbClr val="FEB5B7"/>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sz="1200" u="none" strike="noStrike" cap="none" normalizeH="0" baseline="0" dirty="0">
                          <a:ln>
                            <a:noFill/>
                          </a:ln>
                          <a:solidFill>
                            <a:srgbClr val="FEB5B7"/>
                          </a:solidFill>
                          <a:effectLst/>
                        </a:rPr>
                        <a:t>Spearman rank correlation coefficient: non-parametric alternative to Pearson</a:t>
                      </a:r>
                      <a:r>
                        <a:rPr kumimoji="0" lang="ja-JP" altLang="en-US" sz="1200" u="none" strike="noStrike" cap="none" normalizeH="0" baseline="0" dirty="0">
                          <a:ln>
                            <a:noFill/>
                          </a:ln>
                          <a:solidFill>
                            <a:srgbClr val="FEB5B7"/>
                          </a:solidFill>
                          <a:effectLst/>
                        </a:rPr>
                        <a:t>’</a:t>
                      </a:r>
                      <a:r>
                        <a:rPr kumimoji="0" lang="en-US" sz="1200" u="none" strike="noStrike" cap="none" normalizeH="0" baseline="0" dirty="0">
                          <a:ln>
                            <a:noFill/>
                          </a:ln>
                          <a:solidFill>
                            <a:srgbClr val="FEB5B7"/>
                          </a:solidFill>
                          <a:effectLst/>
                        </a:rPr>
                        <a:t>s correlation coefficient </a:t>
                      </a:r>
                      <a:endParaRPr kumimoji="0" lang="en-US" sz="1200" b="1" i="0" u="none" strike="noStrike" cap="none" normalizeH="0" baseline="0" dirty="0">
                        <a:ln>
                          <a:noFill/>
                        </a:ln>
                        <a:solidFill>
                          <a:srgbClr val="FEB5B7"/>
                        </a:solidFill>
                        <a:effectLst/>
                        <a:latin typeface="Tahoma" charset="0"/>
                        <a:ea typeface="ＭＳ Ｐゴシック" charset="0"/>
                      </a:endParaRPr>
                    </a:p>
                  </a:txBody>
                  <a:tcPr horzOverflow="overflow">
                    <a:lnT w="12700" cap="flat" cmpd="sng" algn="ctr">
                      <a:noFill/>
                      <a:prstDash val="solid"/>
                      <a:round/>
                      <a:headEnd type="none" w="med" len="med"/>
                      <a:tailEnd type="none" w="med" len="med"/>
                    </a:lnT>
                  </a:tcPr>
                </a:tc>
              </a:tr>
            </a:tbl>
          </a:graphicData>
        </a:graphic>
      </p:graphicFrame>
      <p:sp>
        <p:nvSpPr>
          <p:cNvPr id="4" name="Rectangle 3"/>
          <p:cNvSpPr/>
          <p:nvPr/>
        </p:nvSpPr>
        <p:spPr>
          <a:xfrm>
            <a:off x="228600" y="6480788"/>
            <a:ext cx="7686777" cy="369332"/>
          </a:xfrm>
          <a:prstGeom prst="rect">
            <a:avLst/>
          </a:prstGeom>
        </p:spPr>
        <p:txBody>
          <a:bodyPr wrap="square">
            <a:spAutoFit/>
          </a:bodyPr>
          <a:lstStyle/>
          <a:p>
            <a:r>
              <a:rPr lang="en-US" dirty="0" smtClean="0"/>
              <a:t>Adapted from: </a:t>
            </a:r>
            <a:r>
              <a:rPr lang="en-US" dirty="0" err="1" smtClean="0"/>
              <a:t>www.stanford.edu</a:t>
            </a:r>
            <a:r>
              <a:rPr lang="en-US" dirty="0"/>
              <a:t>/~</a:t>
            </a:r>
            <a:r>
              <a:rPr lang="en-US" dirty="0" err="1"/>
              <a:t>kcobb</a:t>
            </a:r>
            <a:r>
              <a:rPr lang="en-US" dirty="0"/>
              <a:t>/hrp259/</a:t>
            </a:r>
            <a:r>
              <a:rPr lang="en-US" b="1" dirty="0"/>
              <a:t>lecture13</a:t>
            </a:r>
            <a:r>
              <a:rPr lang="en-US" dirty="0"/>
              <a:t>.</a:t>
            </a:r>
            <a:r>
              <a:rPr lang="en-US" b="1" dirty="0" smtClean="0"/>
              <a:t>ppt</a:t>
            </a:r>
            <a:endParaRPr lang="en-US" dirty="0"/>
          </a:p>
        </p:txBody>
      </p:sp>
    </p:spTree>
    <p:extLst>
      <p:ext uri="{BB962C8B-B14F-4D97-AF65-F5344CB8AC3E}">
        <p14:creationId xmlns:p14="http://schemas.microsoft.com/office/powerpoint/2010/main" val="254689482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z="2800" dirty="0"/>
              <a:t>Calculate and interpret the simple correlation between two variables</a:t>
            </a:r>
          </a:p>
          <a:p>
            <a:pPr marL="320675" indent="-320675" defTabSz="852488">
              <a:spcBef>
                <a:spcPct val="25000"/>
              </a:spcBef>
              <a:buSzPct val="80000"/>
            </a:pPr>
            <a:r>
              <a:rPr lang="en-US" sz="2800" dirty="0"/>
              <a:t>Determine whether the correlation is </a:t>
            </a:r>
            <a:r>
              <a:rPr lang="en-US" sz="2800" dirty="0" smtClean="0"/>
              <a:t>significant</a:t>
            </a:r>
          </a:p>
          <a:p>
            <a:pPr marL="320675" indent="-320675" defTabSz="852488">
              <a:spcBef>
                <a:spcPct val="25000"/>
              </a:spcBef>
              <a:buSzPct val="80000"/>
            </a:pPr>
            <a:r>
              <a:rPr lang="en-US" sz="2800" dirty="0" smtClean="0"/>
              <a:t>Chec</a:t>
            </a:r>
            <a:r>
              <a:rPr lang="en-US" dirty="0" smtClean="0"/>
              <a:t>k that your data meets the assumptions of correlation</a:t>
            </a:r>
          </a:p>
          <a:p>
            <a:pPr marL="320675" indent="-320675" defTabSz="852488">
              <a:spcBef>
                <a:spcPct val="25000"/>
              </a:spcBef>
              <a:buSzPct val="80000"/>
            </a:pPr>
            <a:r>
              <a:rPr lang="en-US" sz="2800" dirty="0" smtClean="0"/>
              <a:t>Critique incorrect use of correlation</a:t>
            </a:r>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28799216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a:solidFill>
                  <a:schemeClr val="folHlink"/>
                </a:solidFill>
              </a:rPr>
              <a:t>scatter plot</a:t>
            </a:r>
            <a:r>
              <a:rPr lang="en-US" dirty="0"/>
              <a:t> </a:t>
            </a:r>
            <a:r>
              <a:rPr lang="en-US" dirty="0" smtClean="0"/>
              <a:t>&amp; </a:t>
            </a:r>
            <a:r>
              <a:rPr lang="en-US" dirty="0" smtClean="0">
                <a:solidFill>
                  <a:schemeClr val="folHlink"/>
                </a:solidFill>
              </a:rPr>
              <a:t>correlation</a:t>
            </a:r>
            <a:r>
              <a:rPr lang="en-US" dirty="0" smtClean="0"/>
              <a:t> </a:t>
            </a:r>
            <a:r>
              <a:rPr lang="en-US" dirty="0"/>
              <a:t>analysis </a:t>
            </a:r>
            <a:r>
              <a:rPr lang="en-US" dirty="0" smtClean="0"/>
              <a:t>are measures of association </a:t>
            </a:r>
            <a:r>
              <a:rPr lang="en-US" dirty="0"/>
              <a:t>(</a:t>
            </a:r>
            <a:r>
              <a:rPr lang="en-US" i="1" dirty="0"/>
              <a:t>linear</a:t>
            </a:r>
            <a:r>
              <a:rPr lang="en-US" dirty="0"/>
              <a:t> relationship)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marL="0" indent="0" defTabSz="852488">
              <a:spcBef>
                <a:spcPct val="40000"/>
              </a:spcBef>
              <a:buNone/>
            </a:pPr>
            <a:endParaRPr lang="en-US" dirty="0" smtClean="0"/>
          </a:p>
        </p:txBody>
      </p:sp>
    </p:spTree>
    <p:extLst>
      <p:ext uri="{BB962C8B-B14F-4D97-AF65-F5344CB8AC3E}">
        <p14:creationId xmlns:p14="http://schemas.microsoft.com/office/powerpoint/2010/main" val="342777213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576981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Residual Analysis</a:t>
            </a:r>
          </a:p>
        </p:txBody>
      </p:sp>
      <p:sp>
        <p:nvSpPr>
          <p:cNvPr id="68611" name="Rectangle 3"/>
          <p:cNvSpPr>
            <a:spLocks noGrp="1" noChangeArrowheads="1"/>
          </p:cNvSpPr>
          <p:nvPr>
            <p:ph idx="1"/>
          </p:nvPr>
        </p:nvSpPr>
        <p:spPr>
          <a:xfrm>
            <a:off x="1128943" y="1847153"/>
            <a:ext cx="7048804" cy="3985706"/>
          </a:xfrm>
          <a:noFill/>
        </p:spPr>
        <p:txBody>
          <a:bodyPr>
            <a:spAutoFit/>
          </a:bodyPr>
          <a:lstStyle/>
          <a:p>
            <a:pPr marL="0" indent="0" defTabSz="852488">
              <a:buNone/>
            </a:pPr>
            <a:r>
              <a:rPr lang="en-US" dirty="0"/>
              <a:t>Purposes</a:t>
            </a:r>
          </a:p>
          <a:p>
            <a:pPr marL="693738" lvl="1" indent="-268288" defTabSz="852488">
              <a:lnSpc>
                <a:spcPct val="90000"/>
              </a:lnSpc>
            </a:pPr>
            <a:r>
              <a:rPr lang="en-US" sz="2400" dirty="0"/>
              <a:t>Examine for linearity assumption</a:t>
            </a:r>
          </a:p>
          <a:p>
            <a:pPr marL="693738" lvl="1" indent="-268288" defTabSz="852488">
              <a:lnSpc>
                <a:spcPct val="90000"/>
              </a:lnSpc>
            </a:pPr>
            <a:r>
              <a:rPr lang="en-US" sz="2400" dirty="0"/>
              <a:t>Examine for constant variance </a:t>
            </a:r>
            <a:r>
              <a:rPr lang="en-US" sz="2400" dirty="0" smtClean="0"/>
              <a:t/>
            </a:r>
            <a:br>
              <a:rPr lang="en-US" sz="2400" dirty="0" smtClean="0"/>
            </a:br>
            <a:r>
              <a:rPr lang="en-US" sz="2400" dirty="0" smtClean="0"/>
              <a:t>for </a:t>
            </a:r>
            <a:r>
              <a:rPr lang="en-US" sz="2400" dirty="0"/>
              <a:t>all levels of x  </a:t>
            </a:r>
          </a:p>
          <a:p>
            <a:pPr marL="693738" lvl="1" indent="-268288" defTabSz="852488">
              <a:lnSpc>
                <a:spcPct val="90000"/>
              </a:lnSpc>
            </a:pPr>
            <a:r>
              <a:rPr lang="en-US" sz="2400" dirty="0"/>
              <a:t>Evaluate normal distribution assumption</a:t>
            </a:r>
          </a:p>
          <a:p>
            <a:pPr marL="0" indent="0" defTabSz="852488">
              <a:lnSpc>
                <a:spcPct val="130000"/>
              </a:lnSpc>
              <a:buNone/>
            </a:pPr>
            <a:r>
              <a:rPr lang="en-US" dirty="0"/>
              <a:t>Graphical Analysis of Residuals</a:t>
            </a:r>
          </a:p>
          <a:p>
            <a:pPr marL="693738" lvl="1" indent="-268288" defTabSz="852488">
              <a:lnSpc>
                <a:spcPct val="90000"/>
              </a:lnSpc>
            </a:pPr>
            <a:r>
              <a:rPr lang="en-US" sz="2400" dirty="0"/>
              <a:t>Can plot residuals vs. x</a:t>
            </a:r>
          </a:p>
          <a:p>
            <a:pPr marL="693738" lvl="1" indent="-268288" defTabSz="852488">
              <a:lnSpc>
                <a:spcPct val="90000"/>
              </a:lnSpc>
            </a:pPr>
            <a:r>
              <a:rPr lang="en-US" sz="2400" dirty="0"/>
              <a:t>Can create histogram of residuals to check for normality</a:t>
            </a:r>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9047891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Residual Analysis for Linearity</a:t>
            </a:r>
          </a:p>
        </p:txBody>
      </p:sp>
      <p:graphicFrame>
        <p:nvGraphicFramePr>
          <p:cNvPr id="69635" name="Object 3">
            <a:hlinkClick r:id="" action="ppaction://ole?verb=0"/>
          </p:cNvPr>
          <p:cNvGraphicFramePr>
            <a:graphicFrameLocks/>
          </p:cNvGraphicFramePr>
          <p:nvPr/>
        </p:nvGraphicFramePr>
        <p:xfrm>
          <a:off x="523875" y="5943600"/>
          <a:ext cx="533400" cy="533400"/>
        </p:xfrm>
        <a:graphic>
          <a:graphicData uri="http://schemas.openxmlformats.org/presentationml/2006/ole">
            <mc:AlternateContent xmlns:mc="http://schemas.openxmlformats.org/markup-compatibility/2006">
              <mc:Choice xmlns:v="urn:schemas-microsoft-com:vml" Requires="v">
                <p:oleObj spid="_x0000_s162946" name="Clip" r:id="rId3" imgW="1044360" imgH="1001520" progId="MS_ClipArt_Gallery.5">
                  <p:embed/>
                </p:oleObj>
              </mc:Choice>
              <mc:Fallback>
                <p:oleObj name="Clip" r:id="rId3" imgW="1044360" imgH="10015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 y="59436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9636" name="Rectangle 4"/>
          <p:cNvSpPr>
            <a:spLocks noChangeArrowheads="1"/>
          </p:cNvSpPr>
          <p:nvPr/>
        </p:nvSpPr>
        <p:spPr bwMode="auto">
          <a:xfrm>
            <a:off x="1662113" y="5946775"/>
            <a:ext cx="1843087"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Not Linear</a:t>
            </a:r>
          </a:p>
        </p:txBody>
      </p:sp>
      <p:sp>
        <p:nvSpPr>
          <p:cNvPr id="69637" name="Rectangle 5"/>
          <p:cNvSpPr>
            <a:spLocks noChangeArrowheads="1"/>
          </p:cNvSpPr>
          <p:nvPr/>
        </p:nvSpPr>
        <p:spPr bwMode="auto">
          <a:xfrm>
            <a:off x="6272213" y="5946775"/>
            <a:ext cx="12620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Linear</a:t>
            </a:r>
          </a:p>
        </p:txBody>
      </p:sp>
      <p:sp>
        <p:nvSpPr>
          <p:cNvPr id="69638" name="Rectangle 6"/>
          <p:cNvSpPr>
            <a:spLocks noChangeArrowheads="1"/>
          </p:cNvSpPr>
          <p:nvPr/>
        </p:nvSpPr>
        <p:spPr bwMode="auto">
          <a:xfrm>
            <a:off x="5167313" y="5749926"/>
            <a:ext cx="1304925"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69639" name="Line 7"/>
          <p:cNvSpPr>
            <a:spLocks noChangeShapeType="1"/>
          </p:cNvSpPr>
          <p:nvPr/>
        </p:nvSpPr>
        <p:spPr bwMode="auto">
          <a:xfrm>
            <a:off x="752475" y="4576763"/>
            <a:ext cx="0" cy="1138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0" name="Line 8"/>
          <p:cNvSpPr>
            <a:spLocks noChangeShapeType="1"/>
          </p:cNvSpPr>
          <p:nvPr/>
        </p:nvSpPr>
        <p:spPr bwMode="auto">
          <a:xfrm>
            <a:off x="752475" y="5029200"/>
            <a:ext cx="3514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1" name="Arc 9"/>
          <p:cNvSpPr>
            <a:spLocks/>
          </p:cNvSpPr>
          <p:nvPr/>
        </p:nvSpPr>
        <p:spPr bwMode="auto">
          <a:xfrm rot="12394748">
            <a:off x="1117600" y="4222750"/>
            <a:ext cx="3024188" cy="1798638"/>
          </a:xfrm>
          <a:custGeom>
            <a:avLst/>
            <a:gdLst>
              <a:gd name="G0" fmla="+- 3578 0 0"/>
              <a:gd name="G1" fmla="+- 0 0 0"/>
              <a:gd name="G2" fmla="+- 21600 0 0"/>
              <a:gd name="T0" fmla="*/ 25178 w 25178"/>
              <a:gd name="T1" fmla="*/ 19 h 21600"/>
              <a:gd name="T2" fmla="*/ 0 w 25178"/>
              <a:gd name="T3" fmla="*/ 21302 h 21600"/>
              <a:gd name="T4" fmla="*/ 3578 w 25178"/>
              <a:gd name="T5" fmla="*/ 0 h 21600"/>
            </a:gdLst>
            <a:ahLst/>
            <a:cxnLst>
              <a:cxn ang="0">
                <a:pos x="T0" y="T1"/>
              </a:cxn>
              <a:cxn ang="0">
                <a:pos x="T2" y="T3"/>
              </a:cxn>
              <a:cxn ang="0">
                <a:pos x="T4" y="T5"/>
              </a:cxn>
            </a:cxnLst>
            <a:rect l="0" t="0" r="r" b="b"/>
            <a:pathLst>
              <a:path w="25178" h="21600" fill="none" extrusionOk="0">
                <a:moveTo>
                  <a:pt x="25177" y="18"/>
                </a:moveTo>
                <a:cubicBezTo>
                  <a:pt x="25167" y="11940"/>
                  <a:pt x="15499" y="21599"/>
                  <a:pt x="3578" y="21599"/>
                </a:cubicBezTo>
                <a:cubicBezTo>
                  <a:pt x="2379" y="21599"/>
                  <a:pt x="1182" y="21500"/>
                  <a:pt x="0" y="21301"/>
                </a:cubicBezTo>
              </a:path>
              <a:path w="25178" h="21600" stroke="0" extrusionOk="0">
                <a:moveTo>
                  <a:pt x="25177" y="18"/>
                </a:moveTo>
                <a:cubicBezTo>
                  <a:pt x="25167" y="11940"/>
                  <a:pt x="15499" y="21599"/>
                  <a:pt x="3578" y="21599"/>
                </a:cubicBezTo>
                <a:cubicBezTo>
                  <a:pt x="2379" y="21599"/>
                  <a:pt x="1182" y="21500"/>
                  <a:pt x="0" y="21301"/>
                </a:cubicBezTo>
                <a:lnTo>
                  <a:pt x="3578"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2" name="Arc 10"/>
          <p:cNvSpPr>
            <a:spLocks/>
          </p:cNvSpPr>
          <p:nvPr/>
        </p:nvSpPr>
        <p:spPr bwMode="auto">
          <a:xfrm rot="12394774">
            <a:off x="1295400" y="5059363"/>
            <a:ext cx="2835275" cy="1798637"/>
          </a:xfrm>
          <a:custGeom>
            <a:avLst/>
            <a:gdLst>
              <a:gd name="G0" fmla="+- 2009 0 0"/>
              <a:gd name="G1" fmla="+- 0 0 0"/>
              <a:gd name="G2" fmla="+- 21600 0 0"/>
              <a:gd name="T0" fmla="*/ 23609 w 23609"/>
              <a:gd name="T1" fmla="*/ 19 h 21600"/>
              <a:gd name="T2" fmla="*/ 0 w 23609"/>
              <a:gd name="T3" fmla="*/ 21506 h 21600"/>
              <a:gd name="T4" fmla="*/ 2009 w 23609"/>
              <a:gd name="T5" fmla="*/ 0 h 21600"/>
            </a:gdLst>
            <a:ahLst/>
            <a:cxnLst>
              <a:cxn ang="0">
                <a:pos x="T0" y="T1"/>
              </a:cxn>
              <a:cxn ang="0">
                <a:pos x="T2" y="T3"/>
              </a:cxn>
              <a:cxn ang="0">
                <a:pos x="T4" y="T5"/>
              </a:cxn>
            </a:cxnLst>
            <a:rect l="0" t="0" r="r" b="b"/>
            <a:pathLst>
              <a:path w="23609" h="21600" fill="none" extrusionOk="0">
                <a:moveTo>
                  <a:pt x="23608" y="18"/>
                </a:moveTo>
                <a:cubicBezTo>
                  <a:pt x="23598" y="11940"/>
                  <a:pt x="13930" y="21599"/>
                  <a:pt x="2009" y="21599"/>
                </a:cubicBezTo>
                <a:cubicBezTo>
                  <a:pt x="1338" y="21599"/>
                  <a:pt x="667" y="21568"/>
                  <a:pt x="-1" y="21506"/>
                </a:cubicBezTo>
              </a:path>
              <a:path w="23609" h="21600" stroke="0" extrusionOk="0">
                <a:moveTo>
                  <a:pt x="23608" y="18"/>
                </a:moveTo>
                <a:cubicBezTo>
                  <a:pt x="23598" y="11940"/>
                  <a:pt x="13930" y="21599"/>
                  <a:pt x="2009" y="21599"/>
                </a:cubicBezTo>
                <a:cubicBezTo>
                  <a:pt x="1338" y="21599"/>
                  <a:pt x="667" y="21568"/>
                  <a:pt x="-1" y="21506"/>
                </a:cubicBezTo>
                <a:lnTo>
                  <a:pt x="2009"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3" name="Oval 11"/>
          <p:cNvSpPr>
            <a:spLocks noChangeArrowheads="1"/>
          </p:cNvSpPr>
          <p:nvPr/>
        </p:nvSpPr>
        <p:spPr bwMode="auto">
          <a:xfrm>
            <a:off x="9810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4" name="Oval 12"/>
          <p:cNvSpPr>
            <a:spLocks noChangeArrowheads="1"/>
          </p:cNvSpPr>
          <p:nvPr/>
        </p:nvSpPr>
        <p:spPr bwMode="auto">
          <a:xfrm>
            <a:off x="12858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5" name="Oval 13"/>
          <p:cNvSpPr>
            <a:spLocks noChangeArrowheads="1"/>
          </p:cNvSpPr>
          <p:nvPr/>
        </p:nvSpPr>
        <p:spPr bwMode="auto">
          <a:xfrm>
            <a:off x="27336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6" name="Oval 14"/>
          <p:cNvSpPr>
            <a:spLocks noChangeArrowheads="1"/>
          </p:cNvSpPr>
          <p:nvPr/>
        </p:nvSpPr>
        <p:spPr bwMode="auto">
          <a:xfrm>
            <a:off x="2962275" y="4495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7" name="Oval 15"/>
          <p:cNvSpPr>
            <a:spLocks noChangeArrowheads="1"/>
          </p:cNvSpPr>
          <p:nvPr/>
        </p:nvSpPr>
        <p:spPr bwMode="auto">
          <a:xfrm>
            <a:off x="3267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8" name="Oval 16"/>
          <p:cNvSpPr>
            <a:spLocks noChangeArrowheads="1"/>
          </p:cNvSpPr>
          <p:nvPr/>
        </p:nvSpPr>
        <p:spPr bwMode="auto">
          <a:xfrm>
            <a:off x="1666875"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9" name="Oval 17"/>
          <p:cNvSpPr>
            <a:spLocks noChangeArrowheads="1"/>
          </p:cNvSpPr>
          <p:nvPr/>
        </p:nvSpPr>
        <p:spPr bwMode="auto">
          <a:xfrm>
            <a:off x="3352800"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0" name="Oval 18"/>
          <p:cNvSpPr>
            <a:spLocks noChangeArrowheads="1"/>
          </p:cNvSpPr>
          <p:nvPr/>
        </p:nvSpPr>
        <p:spPr bwMode="auto">
          <a:xfrm>
            <a:off x="35814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1" name="Oval 19"/>
          <p:cNvSpPr>
            <a:spLocks noChangeArrowheads="1"/>
          </p:cNvSpPr>
          <p:nvPr/>
        </p:nvSpPr>
        <p:spPr bwMode="auto">
          <a:xfrm>
            <a:off x="3581400"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2" name="Oval 20"/>
          <p:cNvSpPr>
            <a:spLocks noChangeArrowheads="1"/>
          </p:cNvSpPr>
          <p:nvPr/>
        </p:nvSpPr>
        <p:spPr bwMode="auto">
          <a:xfrm>
            <a:off x="3886200"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3" name="Oval 21"/>
          <p:cNvSpPr>
            <a:spLocks noChangeArrowheads="1"/>
          </p:cNvSpPr>
          <p:nvPr/>
        </p:nvSpPr>
        <p:spPr bwMode="auto">
          <a:xfrm>
            <a:off x="2962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4" name="Oval 22"/>
          <p:cNvSpPr>
            <a:spLocks noChangeArrowheads="1"/>
          </p:cNvSpPr>
          <p:nvPr/>
        </p:nvSpPr>
        <p:spPr bwMode="auto">
          <a:xfrm>
            <a:off x="22764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5" name="Oval 23"/>
          <p:cNvSpPr>
            <a:spLocks noChangeArrowheads="1"/>
          </p:cNvSpPr>
          <p:nvPr/>
        </p:nvSpPr>
        <p:spPr bwMode="auto">
          <a:xfrm>
            <a:off x="2505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6" name="Oval 24"/>
          <p:cNvSpPr>
            <a:spLocks noChangeArrowheads="1"/>
          </p:cNvSpPr>
          <p:nvPr/>
        </p:nvSpPr>
        <p:spPr bwMode="auto">
          <a:xfrm>
            <a:off x="2124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7" name="Oval 25"/>
          <p:cNvSpPr>
            <a:spLocks noChangeArrowheads="1"/>
          </p:cNvSpPr>
          <p:nvPr/>
        </p:nvSpPr>
        <p:spPr bwMode="auto">
          <a:xfrm>
            <a:off x="12096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8" name="Oval 26"/>
          <p:cNvSpPr>
            <a:spLocks noChangeArrowheads="1"/>
          </p:cNvSpPr>
          <p:nvPr/>
        </p:nvSpPr>
        <p:spPr bwMode="auto">
          <a:xfrm>
            <a:off x="1438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9" name="Oval 27"/>
          <p:cNvSpPr>
            <a:spLocks noChangeArrowheads="1"/>
          </p:cNvSpPr>
          <p:nvPr/>
        </p:nvSpPr>
        <p:spPr bwMode="auto">
          <a:xfrm>
            <a:off x="1743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0" name="Oval 28"/>
          <p:cNvSpPr>
            <a:spLocks noChangeArrowheads="1"/>
          </p:cNvSpPr>
          <p:nvPr/>
        </p:nvSpPr>
        <p:spPr bwMode="auto">
          <a:xfrm>
            <a:off x="2581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1" name="Oval 29"/>
          <p:cNvSpPr>
            <a:spLocks noChangeArrowheads="1"/>
          </p:cNvSpPr>
          <p:nvPr/>
        </p:nvSpPr>
        <p:spPr bwMode="auto">
          <a:xfrm>
            <a:off x="18192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2" name="Oval 30"/>
          <p:cNvSpPr>
            <a:spLocks noChangeArrowheads="1"/>
          </p:cNvSpPr>
          <p:nvPr/>
        </p:nvSpPr>
        <p:spPr bwMode="auto">
          <a:xfrm>
            <a:off x="4038600"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3" name="Oval 31"/>
          <p:cNvSpPr>
            <a:spLocks noChangeArrowheads="1"/>
          </p:cNvSpPr>
          <p:nvPr/>
        </p:nvSpPr>
        <p:spPr bwMode="auto">
          <a:xfrm>
            <a:off x="20478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4" name="Rectangle 32"/>
          <p:cNvSpPr>
            <a:spLocks noChangeArrowheads="1"/>
          </p:cNvSpPr>
          <p:nvPr/>
        </p:nvSpPr>
        <p:spPr bwMode="auto">
          <a:xfrm>
            <a:off x="4267200" y="4800600"/>
            <a:ext cx="3810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5" name="Rectangle 33"/>
          <p:cNvSpPr>
            <a:spLocks noChangeArrowheads="1"/>
          </p:cNvSpPr>
          <p:nvPr/>
        </p:nvSpPr>
        <p:spPr bwMode="auto">
          <a:xfrm rot="16200000">
            <a:off x="-1508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666" name="Line 34"/>
          <p:cNvSpPr>
            <a:spLocks noChangeShapeType="1"/>
          </p:cNvSpPr>
          <p:nvPr/>
        </p:nvSpPr>
        <p:spPr bwMode="auto">
          <a:xfrm>
            <a:off x="5172075" y="5033963"/>
            <a:ext cx="3505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7" name="Line 35"/>
          <p:cNvSpPr>
            <a:spLocks noChangeShapeType="1"/>
          </p:cNvSpPr>
          <p:nvPr/>
        </p:nvSpPr>
        <p:spPr bwMode="auto">
          <a:xfrm>
            <a:off x="5172075" y="4419600"/>
            <a:ext cx="0" cy="1295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8" name="Rectangle 36"/>
          <p:cNvSpPr>
            <a:spLocks noChangeArrowheads="1"/>
          </p:cNvSpPr>
          <p:nvPr/>
        </p:nvSpPr>
        <p:spPr bwMode="auto">
          <a:xfrm>
            <a:off x="8610600" y="4800600"/>
            <a:ext cx="40005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9" name="Line 37"/>
          <p:cNvSpPr>
            <a:spLocks noChangeShapeType="1"/>
          </p:cNvSpPr>
          <p:nvPr/>
        </p:nvSpPr>
        <p:spPr bwMode="auto">
          <a:xfrm>
            <a:off x="5214938" y="4576763"/>
            <a:ext cx="31956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0" name="Line 38"/>
          <p:cNvSpPr>
            <a:spLocks noChangeShapeType="1"/>
          </p:cNvSpPr>
          <p:nvPr/>
        </p:nvSpPr>
        <p:spPr bwMode="auto">
          <a:xfrm>
            <a:off x="5291138" y="5491163"/>
            <a:ext cx="31194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1" name="Oval 39"/>
          <p:cNvSpPr>
            <a:spLocks noChangeArrowheads="1"/>
          </p:cNvSpPr>
          <p:nvPr/>
        </p:nvSpPr>
        <p:spPr bwMode="auto">
          <a:xfrm>
            <a:off x="58578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2" name="Oval 40"/>
          <p:cNvSpPr>
            <a:spLocks noChangeArrowheads="1"/>
          </p:cNvSpPr>
          <p:nvPr/>
        </p:nvSpPr>
        <p:spPr bwMode="auto">
          <a:xfrm>
            <a:off x="55530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3" name="Oval 41"/>
          <p:cNvSpPr>
            <a:spLocks noChangeArrowheads="1"/>
          </p:cNvSpPr>
          <p:nvPr/>
        </p:nvSpPr>
        <p:spPr bwMode="auto">
          <a:xfrm>
            <a:off x="5172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4" name="Oval 42"/>
          <p:cNvSpPr>
            <a:spLocks noChangeArrowheads="1"/>
          </p:cNvSpPr>
          <p:nvPr/>
        </p:nvSpPr>
        <p:spPr bwMode="auto">
          <a:xfrm>
            <a:off x="53244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5" name="Oval 43"/>
          <p:cNvSpPr>
            <a:spLocks noChangeArrowheads="1"/>
          </p:cNvSpPr>
          <p:nvPr/>
        </p:nvSpPr>
        <p:spPr bwMode="auto">
          <a:xfrm>
            <a:off x="5248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6" name="Oval 44"/>
          <p:cNvSpPr>
            <a:spLocks noChangeArrowheads="1"/>
          </p:cNvSpPr>
          <p:nvPr/>
        </p:nvSpPr>
        <p:spPr bwMode="auto">
          <a:xfrm>
            <a:off x="62388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7" name="Oval 45"/>
          <p:cNvSpPr>
            <a:spLocks noChangeArrowheads="1"/>
          </p:cNvSpPr>
          <p:nvPr/>
        </p:nvSpPr>
        <p:spPr bwMode="auto">
          <a:xfrm>
            <a:off x="6238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8" name="Oval 46"/>
          <p:cNvSpPr>
            <a:spLocks noChangeArrowheads="1"/>
          </p:cNvSpPr>
          <p:nvPr/>
        </p:nvSpPr>
        <p:spPr bwMode="auto">
          <a:xfrm>
            <a:off x="5553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9" name="Oval 47"/>
          <p:cNvSpPr>
            <a:spLocks noChangeArrowheads="1"/>
          </p:cNvSpPr>
          <p:nvPr/>
        </p:nvSpPr>
        <p:spPr bwMode="auto">
          <a:xfrm>
            <a:off x="7000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0" name="Oval 48"/>
          <p:cNvSpPr>
            <a:spLocks noChangeArrowheads="1"/>
          </p:cNvSpPr>
          <p:nvPr/>
        </p:nvSpPr>
        <p:spPr bwMode="auto">
          <a:xfrm>
            <a:off x="65436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1" name="Oval 49"/>
          <p:cNvSpPr>
            <a:spLocks noChangeArrowheads="1"/>
          </p:cNvSpPr>
          <p:nvPr/>
        </p:nvSpPr>
        <p:spPr bwMode="auto">
          <a:xfrm>
            <a:off x="63912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2" name="Oval 50"/>
          <p:cNvSpPr>
            <a:spLocks noChangeArrowheads="1"/>
          </p:cNvSpPr>
          <p:nvPr/>
        </p:nvSpPr>
        <p:spPr bwMode="auto">
          <a:xfrm>
            <a:off x="5934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3" name="Oval 51"/>
          <p:cNvSpPr>
            <a:spLocks noChangeArrowheads="1"/>
          </p:cNvSpPr>
          <p:nvPr/>
        </p:nvSpPr>
        <p:spPr bwMode="auto">
          <a:xfrm>
            <a:off x="76866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4" name="Oval 52"/>
          <p:cNvSpPr>
            <a:spLocks noChangeArrowheads="1"/>
          </p:cNvSpPr>
          <p:nvPr/>
        </p:nvSpPr>
        <p:spPr bwMode="auto">
          <a:xfrm>
            <a:off x="70008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5" name="Oval 53"/>
          <p:cNvSpPr>
            <a:spLocks noChangeArrowheads="1"/>
          </p:cNvSpPr>
          <p:nvPr/>
        </p:nvSpPr>
        <p:spPr bwMode="auto">
          <a:xfrm>
            <a:off x="6696075" y="5033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6" name="Oval 54"/>
          <p:cNvSpPr>
            <a:spLocks noChangeArrowheads="1"/>
          </p:cNvSpPr>
          <p:nvPr/>
        </p:nvSpPr>
        <p:spPr bwMode="auto">
          <a:xfrm>
            <a:off x="7686675" y="5110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7" name="Oval 55"/>
          <p:cNvSpPr>
            <a:spLocks noChangeArrowheads="1"/>
          </p:cNvSpPr>
          <p:nvPr/>
        </p:nvSpPr>
        <p:spPr bwMode="auto">
          <a:xfrm>
            <a:off x="7153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8" name="Oval 56"/>
          <p:cNvSpPr>
            <a:spLocks noChangeArrowheads="1"/>
          </p:cNvSpPr>
          <p:nvPr/>
        </p:nvSpPr>
        <p:spPr bwMode="auto">
          <a:xfrm>
            <a:off x="7305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9" name="Oval 57"/>
          <p:cNvSpPr>
            <a:spLocks noChangeArrowheads="1"/>
          </p:cNvSpPr>
          <p:nvPr/>
        </p:nvSpPr>
        <p:spPr bwMode="auto">
          <a:xfrm>
            <a:off x="73818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0" name="Oval 58"/>
          <p:cNvSpPr>
            <a:spLocks noChangeArrowheads="1"/>
          </p:cNvSpPr>
          <p:nvPr/>
        </p:nvSpPr>
        <p:spPr bwMode="auto">
          <a:xfrm>
            <a:off x="8067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1" name="Oval 59"/>
          <p:cNvSpPr>
            <a:spLocks noChangeArrowheads="1"/>
          </p:cNvSpPr>
          <p:nvPr/>
        </p:nvSpPr>
        <p:spPr bwMode="auto">
          <a:xfrm>
            <a:off x="7915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2" name="Oval 60"/>
          <p:cNvSpPr>
            <a:spLocks noChangeArrowheads="1"/>
          </p:cNvSpPr>
          <p:nvPr/>
        </p:nvSpPr>
        <p:spPr bwMode="auto">
          <a:xfrm>
            <a:off x="8296275" y="4881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3" name="Oval 61"/>
          <p:cNvSpPr>
            <a:spLocks noChangeArrowheads="1"/>
          </p:cNvSpPr>
          <p:nvPr/>
        </p:nvSpPr>
        <p:spPr bwMode="auto">
          <a:xfrm>
            <a:off x="7915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4" name="Line 62"/>
          <p:cNvSpPr>
            <a:spLocks noChangeShapeType="1"/>
          </p:cNvSpPr>
          <p:nvPr/>
        </p:nvSpPr>
        <p:spPr bwMode="auto">
          <a:xfrm>
            <a:off x="752475" y="23669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5" name="Line 63"/>
          <p:cNvSpPr>
            <a:spLocks noChangeShapeType="1"/>
          </p:cNvSpPr>
          <p:nvPr/>
        </p:nvSpPr>
        <p:spPr bwMode="auto">
          <a:xfrm>
            <a:off x="7524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6" name="Line 64"/>
          <p:cNvSpPr>
            <a:spLocks noChangeShapeType="1"/>
          </p:cNvSpPr>
          <p:nvPr/>
        </p:nvSpPr>
        <p:spPr bwMode="auto">
          <a:xfrm flipV="1">
            <a:off x="752475" y="22860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7" name="Oval 65"/>
          <p:cNvSpPr>
            <a:spLocks noChangeArrowheads="1"/>
          </p:cNvSpPr>
          <p:nvPr/>
        </p:nvSpPr>
        <p:spPr bwMode="auto">
          <a:xfrm rot="-7282380">
            <a:off x="1133475" y="3581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8" name="Oval 66"/>
          <p:cNvSpPr>
            <a:spLocks noChangeArrowheads="1"/>
          </p:cNvSpPr>
          <p:nvPr/>
        </p:nvSpPr>
        <p:spPr bwMode="auto">
          <a:xfrm rot="-7282380">
            <a:off x="1514475" y="3429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9" name="Oval 67"/>
          <p:cNvSpPr>
            <a:spLocks noChangeArrowheads="1"/>
          </p:cNvSpPr>
          <p:nvPr/>
        </p:nvSpPr>
        <p:spPr bwMode="auto">
          <a:xfrm rot="-7282380">
            <a:off x="28860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0" name="Oval 68"/>
          <p:cNvSpPr>
            <a:spLocks noChangeArrowheads="1"/>
          </p:cNvSpPr>
          <p:nvPr/>
        </p:nvSpPr>
        <p:spPr bwMode="auto">
          <a:xfrm rot="-7282380">
            <a:off x="3114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1" name="Oval 69"/>
          <p:cNvSpPr>
            <a:spLocks noChangeArrowheads="1"/>
          </p:cNvSpPr>
          <p:nvPr/>
        </p:nvSpPr>
        <p:spPr bwMode="auto">
          <a:xfrm rot="-7282380">
            <a:off x="3581400"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2" name="Oval 70"/>
          <p:cNvSpPr>
            <a:spLocks noChangeArrowheads="1"/>
          </p:cNvSpPr>
          <p:nvPr/>
        </p:nvSpPr>
        <p:spPr bwMode="auto">
          <a:xfrm rot="-7282380">
            <a:off x="1819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3" name="Oval 71"/>
          <p:cNvSpPr>
            <a:spLocks noChangeArrowheads="1"/>
          </p:cNvSpPr>
          <p:nvPr/>
        </p:nvSpPr>
        <p:spPr bwMode="auto">
          <a:xfrm rot="-7282380">
            <a:off x="3419475"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4" name="Oval 72"/>
          <p:cNvSpPr>
            <a:spLocks noChangeArrowheads="1"/>
          </p:cNvSpPr>
          <p:nvPr/>
        </p:nvSpPr>
        <p:spPr bwMode="auto">
          <a:xfrm rot="-7282380">
            <a:off x="3810000"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5" name="Oval 73"/>
          <p:cNvSpPr>
            <a:spLocks noChangeArrowheads="1"/>
          </p:cNvSpPr>
          <p:nvPr/>
        </p:nvSpPr>
        <p:spPr bwMode="auto">
          <a:xfrm rot="-7282380">
            <a:off x="3810000"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6" name="Oval 74"/>
          <p:cNvSpPr>
            <a:spLocks noChangeArrowheads="1"/>
          </p:cNvSpPr>
          <p:nvPr/>
        </p:nvSpPr>
        <p:spPr bwMode="auto">
          <a:xfrm rot="-7282380">
            <a:off x="4114800"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7" name="Oval 75"/>
          <p:cNvSpPr>
            <a:spLocks noChangeArrowheads="1"/>
          </p:cNvSpPr>
          <p:nvPr/>
        </p:nvSpPr>
        <p:spPr bwMode="auto">
          <a:xfrm rot="-7282380">
            <a:off x="3276600"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8" name="Oval 76"/>
          <p:cNvSpPr>
            <a:spLocks noChangeArrowheads="1"/>
          </p:cNvSpPr>
          <p:nvPr/>
        </p:nvSpPr>
        <p:spPr bwMode="auto">
          <a:xfrm rot="-7282380">
            <a:off x="24288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9" name="Oval 77"/>
          <p:cNvSpPr>
            <a:spLocks noChangeArrowheads="1"/>
          </p:cNvSpPr>
          <p:nvPr/>
        </p:nvSpPr>
        <p:spPr bwMode="auto">
          <a:xfrm rot="-7282380">
            <a:off x="25812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0" name="Oval 78"/>
          <p:cNvSpPr>
            <a:spLocks noChangeArrowheads="1"/>
          </p:cNvSpPr>
          <p:nvPr/>
        </p:nvSpPr>
        <p:spPr bwMode="auto">
          <a:xfrm rot="-7282380">
            <a:off x="2286000"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1" name="Oval 79"/>
          <p:cNvSpPr>
            <a:spLocks noChangeArrowheads="1"/>
          </p:cNvSpPr>
          <p:nvPr/>
        </p:nvSpPr>
        <p:spPr bwMode="auto">
          <a:xfrm rot="-7282380">
            <a:off x="13620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2" name="Oval 80"/>
          <p:cNvSpPr>
            <a:spLocks noChangeArrowheads="1"/>
          </p:cNvSpPr>
          <p:nvPr/>
        </p:nvSpPr>
        <p:spPr bwMode="auto">
          <a:xfrm rot="-7282380">
            <a:off x="15906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3" name="Oval 81"/>
          <p:cNvSpPr>
            <a:spLocks noChangeArrowheads="1"/>
          </p:cNvSpPr>
          <p:nvPr/>
        </p:nvSpPr>
        <p:spPr bwMode="auto">
          <a:xfrm rot="-7282380">
            <a:off x="18954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4" name="Oval 82"/>
          <p:cNvSpPr>
            <a:spLocks noChangeArrowheads="1"/>
          </p:cNvSpPr>
          <p:nvPr/>
        </p:nvSpPr>
        <p:spPr bwMode="auto">
          <a:xfrm rot="-7282380">
            <a:off x="2733675"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5" name="Oval 83"/>
          <p:cNvSpPr>
            <a:spLocks noChangeArrowheads="1"/>
          </p:cNvSpPr>
          <p:nvPr/>
        </p:nvSpPr>
        <p:spPr bwMode="auto">
          <a:xfrm rot="-7282380">
            <a:off x="1971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6" name="Oval 84"/>
          <p:cNvSpPr>
            <a:spLocks noChangeArrowheads="1"/>
          </p:cNvSpPr>
          <p:nvPr/>
        </p:nvSpPr>
        <p:spPr bwMode="auto">
          <a:xfrm rot="-7282380">
            <a:off x="4191000"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7" name="Oval 85"/>
          <p:cNvSpPr>
            <a:spLocks noChangeArrowheads="1"/>
          </p:cNvSpPr>
          <p:nvPr/>
        </p:nvSpPr>
        <p:spPr bwMode="auto">
          <a:xfrm rot="-7282380">
            <a:off x="2200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8" name="Text Box 86"/>
          <p:cNvSpPr txBox="1">
            <a:spLocks noChangeArrowheads="1"/>
          </p:cNvSpPr>
          <p:nvPr/>
        </p:nvSpPr>
        <p:spPr bwMode="auto">
          <a:xfrm>
            <a:off x="5334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19" name="Rectangle 87"/>
          <p:cNvSpPr>
            <a:spLocks noChangeArrowheads="1"/>
          </p:cNvSpPr>
          <p:nvPr/>
        </p:nvSpPr>
        <p:spPr bwMode="auto">
          <a:xfrm>
            <a:off x="4038600" y="3657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20" name="Line 88"/>
          <p:cNvSpPr>
            <a:spLocks noChangeShapeType="1"/>
          </p:cNvSpPr>
          <p:nvPr/>
        </p:nvSpPr>
        <p:spPr bwMode="auto">
          <a:xfrm flipH="1">
            <a:off x="5105400" y="2325688"/>
            <a:ext cx="6350" cy="15605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1" name="Line 89"/>
          <p:cNvSpPr>
            <a:spLocks noChangeShapeType="1"/>
          </p:cNvSpPr>
          <p:nvPr/>
        </p:nvSpPr>
        <p:spPr bwMode="auto">
          <a:xfrm flipV="1">
            <a:off x="5111750" y="22447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2" name="Oval 90"/>
          <p:cNvSpPr>
            <a:spLocks noChangeArrowheads="1"/>
          </p:cNvSpPr>
          <p:nvPr/>
        </p:nvSpPr>
        <p:spPr bwMode="auto">
          <a:xfrm rot="-7282380">
            <a:off x="5172075" y="3505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3" name="Oval 91"/>
          <p:cNvSpPr>
            <a:spLocks noChangeArrowheads="1"/>
          </p:cNvSpPr>
          <p:nvPr/>
        </p:nvSpPr>
        <p:spPr bwMode="auto">
          <a:xfrm rot="-7282380">
            <a:off x="54006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4" name="Oval 92"/>
          <p:cNvSpPr>
            <a:spLocks noChangeArrowheads="1"/>
          </p:cNvSpPr>
          <p:nvPr/>
        </p:nvSpPr>
        <p:spPr bwMode="auto">
          <a:xfrm rot="-7282380">
            <a:off x="70770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5" name="Oval 93"/>
          <p:cNvSpPr>
            <a:spLocks noChangeArrowheads="1"/>
          </p:cNvSpPr>
          <p:nvPr/>
        </p:nvSpPr>
        <p:spPr bwMode="auto">
          <a:xfrm rot="-7282380">
            <a:off x="72294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6" name="Oval 94"/>
          <p:cNvSpPr>
            <a:spLocks noChangeArrowheads="1"/>
          </p:cNvSpPr>
          <p:nvPr/>
        </p:nvSpPr>
        <p:spPr bwMode="auto">
          <a:xfrm rot="-7282380">
            <a:off x="78390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7" name="Oval 95"/>
          <p:cNvSpPr>
            <a:spLocks noChangeArrowheads="1"/>
          </p:cNvSpPr>
          <p:nvPr/>
        </p:nvSpPr>
        <p:spPr bwMode="auto">
          <a:xfrm rot="-7282380">
            <a:off x="5629275"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8" name="Oval 96"/>
          <p:cNvSpPr>
            <a:spLocks noChangeArrowheads="1"/>
          </p:cNvSpPr>
          <p:nvPr/>
        </p:nvSpPr>
        <p:spPr bwMode="auto">
          <a:xfrm rot="-7282380">
            <a:off x="73818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9" name="Oval 97"/>
          <p:cNvSpPr>
            <a:spLocks noChangeArrowheads="1"/>
          </p:cNvSpPr>
          <p:nvPr/>
        </p:nvSpPr>
        <p:spPr bwMode="auto">
          <a:xfrm rot="-7282380">
            <a:off x="78390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0" name="Oval 98"/>
          <p:cNvSpPr>
            <a:spLocks noChangeArrowheads="1"/>
          </p:cNvSpPr>
          <p:nvPr/>
        </p:nvSpPr>
        <p:spPr bwMode="auto">
          <a:xfrm rot="-7282380">
            <a:off x="7991475" y="1939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1" name="Oval 99"/>
          <p:cNvSpPr>
            <a:spLocks noChangeArrowheads="1"/>
          </p:cNvSpPr>
          <p:nvPr/>
        </p:nvSpPr>
        <p:spPr bwMode="auto">
          <a:xfrm rot="-7282380">
            <a:off x="75342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2" name="Oval 100"/>
          <p:cNvSpPr>
            <a:spLocks noChangeArrowheads="1"/>
          </p:cNvSpPr>
          <p:nvPr/>
        </p:nvSpPr>
        <p:spPr bwMode="auto">
          <a:xfrm rot="-7282380">
            <a:off x="6467475"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3" name="Oval 101"/>
          <p:cNvSpPr>
            <a:spLocks noChangeArrowheads="1"/>
          </p:cNvSpPr>
          <p:nvPr/>
        </p:nvSpPr>
        <p:spPr bwMode="auto">
          <a:xfrm rot="-7282380">
            <a:off x="6543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4" name="Oval 102"/>
          <p:cNvSpPr>
            <a:spLocks noChangeArrowheads="1"/>
          </p:cNvSpPr>
          <p:nvPr/>
        </p:nvSpPr>
        <p:spPr bwMode="auto">
          <a:xfrm rot="-7282380">
            <a:off x="6162675"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5" name="Oval 103"/>
          <p:cNvSpPr>
            <a:spLocks noChangeArrowheads="1"/>
          </p:cNvSpPr>
          <p:nvPr/>
        </p:nvSpPr>
        <p:spPr bwMode="auto">
          <a:xfrm rot="-7282380">
            <a:off x="5248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6" name="Oval 104"/>
          <p:cNvSpPr>
            <a:spLocks noChangeArrowheads="1"/>
          </p:cNvSpPr>
          <p:nvPr/>
        </p:nvSpPr>
        <p:spPr bwMode="auto">
          <a:xfrm rot="-7282380">
            <a:off x="5553075"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7" name="Oval 105"/>
          <p:cNvSpPr>
            <a:spLocks noChangeArrowheads="1"/>
          </p:cNvSpPr>
          <p:nvPr/>
        </p:nvSpPr>
        <p:spPr bwMode="auto">
          <a:xfrm rot="-7282380">
            <a:off x="5857875" y="2930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69738" name="Oval 106"/>
          <p:cNvSpPr>
            <a:spLocks noChangeArrowheads="1"/>
          </p:cNvSpPr>
          <p:nvPr/>
        </p:nvSpPr>
        <p:spPr bwMode="auto">
          <a:xfrm rot="-7282380">
            <a:off x="67722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9" name="Oval 107"/>
          <p:cNvSpPr>
            <a:spLocks noChangeArrowheads="1"/>
          </p:cNvSpPr>
          <p:nvPr/>
        </p:nvSpPr>
        <p:spPr bwMode="auto">
          <a:xfrm rot="-7282380">
            <a:off x="62388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0" name="Oval 108"/>
          <p:cNvSpPr>
            <a:spLocks noChangeArrowheads="1"/>
          </p:cNvSpPr>
          <p:nvPr/>
        </p:nvSpPr>
        <p:spPr bwMode="auto">
          <a:xfrm rot="-7282380">
            <a:off x="82200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1" name="Oval 109"/>
          <p:cNvSpPr>
            <a:spLocks noChangeArrowheads="1"/>
          </p:cNvSpPr>
          <p:nvPr/>
        </p:nvSpPr>
        <p:spPr bwMode="auto">
          <a:xfrm rot="-7282380">
            <a:off x="6010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2" name="Oval 110"/>
          <p:cNvSpPr>
            <a:spLocks noChangeArrowheads="1"/>
          </p:cNvSpPr>
          <p:nvPr/>
        </p:nvSpPr>
        <p:spPr bwMode="auto">
          <a:xfrm rot="-7282380">
            <a:off x="83724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3" name="Text Box 111"/>
          <p:cNvSpPr txBox="1">
            <a:spLocks noChangeArrowheads="1"/>
          </p:cNvSpPr>
          <p:nvPr/>
        </p:nvSpPr>
        <p:spPr bwMode="auto">
          <a:xfrm>
            <a:off x="48768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44" name="Rectangle 112"/>
          <p:cNvSpPr>
            <a:spLocks noChangeArrowheads="1"/>
          </p:cNvSpPr>
          <p:nvPr/>
        </p:nvSpPr>
        <p:spPr bwMode="auto">
          <a:xfrm>
            <a:off x="8382000" y="3657600"/>
            <a:ext cx="3905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45" name="Line 113"/>
          <p:cNvSpPr>
            <a:spLocks noChangeShapeType="1"/>
          </p:cNvSpPr>
          <p:nvPr/>
        </p:nvSpPr>
        <p:spPr bwMode="auto">
          <a:xfrm>
            <a:off x="50958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6" name="Oval 114"/>
          <p:cNvSpPr>
            <a:spLocks noChangeArrowheads="1"/>
          </p:cNvSpPr>
          <p:nvPr/>
        </p:nvSpPr>
        <p:spPr bwMode="auto">
          <a:xfrm rot="-7282380">
            <a:off x="70770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7" name="Rectangle 115"/>
          <p:cNvSpPr>
            <a:spLocks noChangeArrowheads="1"/>
          </p:cNvSpPr>
          <p:nvPr/>
        </p:nvSpPr>
        <p:spPr bwMode="auto">
          <a:xfrm rot="16200000">
            <a:off x="42687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748" name="Line 116"/>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7"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6119419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58257" y="120520"/>
            <a:ext cx="7938106" cy="1219200"/>
          </a:xfrm>
        </p:spPr>
        <p:txBody>
          <a:bodyPr/>
          <a:lstStyle/>
          <a:p>
            <a:r>
              <a:rPr lang="en-US" dirty="0">
                <a:latin typeface="Arial" charset="0"/>
              </a:rPr>
              <a:t>Z-</a:t>
            </a:r>
            <a:r>
              <a:rPr lang="en-US" dirty="0" smtClean="0">
                <a:latin typeface="Arial" charset="0"/>
              </a:rPr>
              <a:t>score quantifies how good your sample is</a:t>
            </a:r>
            <a:endParaRPr lang="en-US" dirty="0">
              <a:latin typeface="Arial" charset="0"/>
            </a:endParaRPr>
          </a:p>
        </p:txBody>
      </p:sp>
      <p:sp>
        <p:nvSpPr>
          <p:cNvPr id="12291" name="Rectangle 3"/>
          <p:cNvSpPr>
            <a:spLocks noGrp="1" noChangeArrowheads="1"/>
          </p:cNvSpPr>
          <p:nvPr>
            <p:ph type="body" sz="half" idx="1"/>
          </p:nvPr>
        </p:nvSpPr>
        <p:spPr>
          <a:xfrm>
            <a:off x="1058256" y="1524000"/>
            <a:ext cx="7628543" cy="5181600"/>
          </a:xfrm>
        </p:spPr>
        <p:txBody>
          <a:bodyPr/>
          <a:lstStyle/>
          <a:p>
            <a:pPr marL="0" indent="0">
              <a:lnSpc>
                <a:spcPct val="90000"/>
              </a:lnSpc>
              <a:buNone/>
            </a:pPr>
            <a:r>
              <a:rPr lang="en-US" sz="2400" dirty="0" smtClean="0">
                <a:latin typeface="Arial" charset="0"/>
              </a:rPr>
              <a:t>          			 sample </a:t>
            </a:r>
            <a:r>
              <a:rPr lang="en-US" sz="2400" dirty="0">
                <a:latin typeface="Arial" charset="0"/>
              </a:rPr>
              <a:t>mean </a:t>
            </a:r>
            <a:r>
              <a:rPr lang="en-US" sz="2400" dirty="0" smtClean="0">
                <a:latin typeface="Arial" charset="0"/>
              </a:rPr>
              <a:t>				</a:t>
            </a: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r>
              <a:rPr lang="el-GR" sz="2400" dirty="0" smtClean="0">
                <a:latin typeface="Arial" charset="0"/>
                <a:cs typeface="Arial" charset="0"/>
              </a:rPr>
              <a:t>     μ</a:t>
            </a:r>
            <a:r>
              <a:rPr lang="en-US" sz="2400" dirty="0" smtClean="0">
                <a:latin typeface="Arial" charset="0"/>
              </a:rPr>
              <a:t>	  		 population mean		</a:t>
            </a:r>
          </a:p>
          <a:p>
            <a:pPr marL="0" indent="0">
              <a:lnSpc>
                <a:spcPct val="90000"/>
              </a:lnSpc>
              <a:buNone/>
            </a:pPr>
            <a:r>
              <a:rPr lang="en-US" sz="2400" dirty="0" smtClean="0">
                <a:latin typeface="Arial" charset="0"/>
              </a:rPr>
              <a:t>	</a:t>
            </a:r>
          </a:p>
          <a:p>
            <a:pPr marL="0" indent="0">
              <a:lnSpc>
                <a:spcPct val="90000"/>
              </a:lnSpc>
              <a:buNone/>
            </a:pPr>
            <a:r>
              <a:rPr lang="en-US" sz="2400" dirty="0" smtClean="0">
                <a:latin typeface="Arial" charset="0"/>
              </a:rPr>
              <a:t>			</a:t>
            </a:r>
            <a:r>
              <a:rPr lang="en-US" sz="2400" dirty="0">
                <a:latin typeface="Arial" charset="0"/>
              </a:rPr>
              <a:t>	</a:t>
            </a:r>
            <a:r>
              <a:rPr lang="en-US" sz="2400" dirty="0" smtClean="0">
                <a:latin typeface="Arial" charset="0"/>
              </a:rPr>
              <a:t> population std. </a:t>
            </a:r>
            <a:r>
              <a:rPr lang="en-US" sz="2400" dirty="0" err="1" smtClean="0">
                <a:latin typeface="Arial" charset="0"/>
              </a:rPr>
              <a:t>dev</a:t>
            </a:r>
            <a:endParaRPr lang="en-US" sz="2400" dirty="0" smtClean="0">
              <a:latin typeface="Arial" charset="0"/>
            </a:endParaRPr>
          </a:p>
          <a:p>
            <a:pPr marL="0" indent="0">
              <a:lnSpc>
                <a:spcPct val="90000"/>
              </a:lnSpc>
              <a:buNone/>
            </a:pP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endParaRPr lang="en-US" sz="2400" dirty="0">
              <a:latin typeface="Arial" charset="0"/>
            </a:endParaRPr>
          </a:p>
          <a:p>
            <a:pPr marL="0" indent="0">
              <a:lnSpc>
                <a:spcPct val="90000"/>
              </a:lnSpc>
              <a:buNone/>
            </a:pPr>
            <a:endParaRPr lang="en-US" sz="2400" dirty="0">
              <a:latin typeface="Arial" charset="0"/>
            </a:endParaRPr>
          </a:p>
          <a:p>
            <a:pPr marL="0" indent="0">
              <a:lnSpc>
                <a:spcPct val="90000"/>
              </a:lnSpc>
              <a:buNone/>
            </a:pPr>
            <a:r>
              <a:rPr lang="en-US" sz="2400" dirty="0" smtClean="0">
                <a:latin typeface="Arial" charset="0"/>
              </a:rPr>
              <a:t> Z</a:t>
            </a:r>
            <a:r>
              <a:rPr lang="en-US" sz="2400" dirty="0">
                <a:latin typeface="Arial" charset="0"/>
              </a:rPr>
              <a:t>-score	 “standard score”</a:t>
            </a:r>
          </a:p>
          <a:p>
            <a:pPr marL="0" indent="0">
              <a:lnSpc>
                <a:spcPct val="90000"/>
              </a:lnSpc>
              <a:buNone/>
            </a:pPr>
            <a:endParaRPr lang="en-US" sz="2400" dirty="0" smtClean="0">
              <a:latin typeface="Arial" charset="0"/>
            </a:endParaRPr>
          </a:p>
          <a:p>
            <a:pPr marL="0" indent="0">
              <a:lnSpc>
                <a:spcPct val="90000"/>
              </a:lnSpc>
              <a:buNone/>
            </a:pPr>
            <a:endParaRPr lang="en-US" sz="2400" dirty="0" smtClean="0">
              <a:latin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843235801"/>
              </p:ext>
            </p:extLst>
          </p:nvPr>
        </p:nvGraphicFramePr>
        <p:xfrm>
          <a:off x="1390821" y="1447800"/>
          <a:ext cx="430881" cy="627885"/>
        </p:xfrm>
        <a:graphic>
          <a:graphicData uri="http://schemas.openxmlformats.org/presentationml/2006/ole">
            <mc:AlternateContent xmlns:mc="http://schemas.openxmlformats.org/markup-compatibility/2006">
              <mc:Choice xmlns:v="urn:schemas-microsoft-com:vml" Requires="v">
                <p:oleObj spid="_x0000_s88923" name="Equation" r:id="rId3" imgW="165100" imgH="177800" progId="Equation.3">
                  <p:embed/>
                </p:oleObj>
              </mc:Choice>
              <mc:Fallback>
                <p:oleObj name="Equation" r:id="rId3" imgW="165100" imgH="177800" progId="Equation.3">
                  <p:embed/>
                  <p:pic>
                    <p:nvPicPr>
                      <p:cNvPr id="0" name=""/>
                      <p:cNvPicPr/>
                      <p:nvPr/>
                    </p:nvPicPr>
                    <p:blipFill>
                      <a:blip r:embed="rId4"/>
                      <a:stretch>
                        <a:fillRect/>
                      </a:stretch>
                    </p:blipFill>
                    <p:spPr>
                      <a:xfrm>
                        <a:off x="1390821" y="1447800"/>
                        <a:ext cx="430881" cy="627885"/>
                      </a:xfrm>
                      <a:prstGeom prst="rect">
                        <a:avLst/>
                      </a:prstGeom>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3232844208"/>
              </p:ext>
            </p:extLst>
          </p:nvPr>
        </p:nvGraphicFramePr>
        <p:xfrm>
          <a:off x="1390796" y="3181350"/>
          <a:ext cx="627063" cy="512763"/>
        </p:xfrm>
        <a:graphic>
          <a:graphicData uri="http://schemas.openxmlformats.org/presentationml/2006/ole">
            <mc:AlternateContent xmlns:mc="http://schemas.openxmlformats.org/markup-compatibility/2006">
              <mc:Choice xmlns:v="urn:schemas-microsoft-com:vml" Requires="v">
                <p:oleObj spid="_x0000_s88924" name="Equation" r:id="rId5" imgW="279400" imgH="228600" progId="Equation.3">
                  <p:embed/>
                </p:oleObj>
              </mc:Choice>
              <mc:Fallback>
                <p:oleObj name="Equation" r:id="rId5" imgW="279400" imgH="228600" progId="Equation.3">
                  <p:embed/>
                  <p:pic>
                    <p:nvPicPr>
                      <p:cNvPr id="0" name=""/>
                      <p:cNvPicPr>
                        <a:picLocks noChangeAspect="1" noChangeArrowheads="1"/>
                      </p:cNvPicPr>
                      <p:nvPr/>
                    </p:nvPicPr>
                    <p:blipFill>
                      <a:blip r:embed="rId6"/>
                      <a:srcRect/>
                      <a:stretch>
                        <a:fillRect/>
                      </a:stretch>
                    </p:blipFill>
                    <p:spPr bwMode="auto">
                      <a:xfrm>
                        <a:off x="1390796" y="3181350"/>
                        <a:ext cx="627063" cy="512763"/>
                      </a:xfrm>
                      <a:prstGeom prst="rect">
                        <a:avLst/>
                      </a:prstGeom>
                      <a:noFill/>
                      <a:ln>
                        <a:noFill/>
                      </a:ln>
                      <a:effec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822545454"/>
              </p:ext>
            </p:extLst>
          </p:nvPr>
        </p:nvGraphicFramePr>
        <p:xfrm>
          <a:off x="2196508" y="3773097"/>
          <a:ext cx="2638425" cy="1420812"/>
        </p:xfrm>
        <a:graphic>
          <a:graphicData uri="http://schemas.openxmlformats.org/presentationml/2006/ole">
            <mc:AlternateContent xmlns:mc="http://schemas.openxmlformats.org/markup-compatibility/2006">
              <mc:Choice xmlns:v="urn:schemas-microsoft-com:vml" Requires="v">
                <p:oleObj spid="_x0000_s88925" name="Equation" r:id="rId7" imgW="1346200" imgH="723900" progId="Equation.3">
                  <p:embed/>
                </p:oleObj>
              </mc:Choice>
              <mc:Fallback>
                <p:oleObj name="Equation" r:id="rId7" imgW="1346200" imgH="723900" progId="Equation.3">
                  <p:embed/>
                  <p:pic>
                    <p:nvPicPr>
                      <p:cNvPr id="0" name=""/>
                      <p:cNvPicPr>
                        <a:picLocks noChangeAspect="1" noChangeArrowheads="1"/>
                      </p:cNvPicPr>
                      <p:nvPr/>
                    </p:nvPicPr>
                    <p:blipFill>
                      <a:blip r:embed="rId8"/>
                      <a:srcRect/>
                      <a:stretch>
                        <a:fillRect/>
                      </a:stretch>
                    </p:blipFill>
                    <p:spPr bwMode="auto">
                      <a:xfrm>
                        <a:off x="2196508" y="3773097"/>
                        <a:ext cx="2638425" cy="1420812"/>
                      </a:xfrm>
                      <a:prstGeom prst="rect">
                        <a:avLst/>
                      </a:prstGeom>
                      <a:noFill/>
                      <a:ln>
                        <a:noFill/>
                      </a:ln>
                      <a:effectLs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98472111"/>
              </p:ext>
            </p:extLst>
          </p:nvPr>
        </p:nvGraphicFramePr>
        <p:xfrm>
          <a:off x="5770563" y="2024063"/>
          <a:ext cx="1120775" cy="1022350"/>
        </p:xfrm>
        <a:graphic>
          <a:graphicData uri="http://schemas.openxmlformats.org/presentationml/2006/ole">
            <mc:AlternateContent xmlns:mc="http://schemas.openxmlformats.org/markup-compatibility/2006">
              <mc:Choice xmlns:v="urn:schemas-microsoft-com:vml" Requires="v">
                <p:oleObj spid="_x0000_s88926" name="Equation" r:id="rId9" imgW="571500" imgH="520700" progId="Equation.3">
                  <p:embed/>
                </p:oleObj>
              </mc:Choice>
              <mc:Fallback>
                <p:oleObj name="Equation" r:id="rId9" imgW="571500" imgH="520700" progId="Equation.3">
                  <p:embed/>
                  <p:pic>
                    <p:nvPicPr>
                      <p:cNvPr id="0" name=""/>
                      <p:cNvPicPr>
                        <a:picLocks noChangeAspect="1" noChangeArrowheads="1"/>
                      </p:cNvPicPr>
                      <p:nvPr/>
                    </p:nvPicPr>
                    <p:blipFill>
                      <a:blip r:embed="rId10"/>
                      <a:srcRect/>
                      <a:stretch>
                        <a:fillRect/>
                      </a:stretch>
                    </p:blipFill>
                    <p:spPr bwMode="auto">
                      <a:xfrm>
                        <a:off x="5770563" y="2024063"/>
                        <a:ext cx="1120775" cy="1022350"/>
                      </a:xfrm>
                      <a:prstGeom prst="rect">
                        <a:avLst/>
                      </a:prstGeom>
                      <a:noFill/>
                      <a:ln>
                        <a:noFill/>
                      </a:ln>
                      <a:effectLs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63142663"/>
              </p:ext>
            </p:extLst>
          </p:nvPr>
        </p:nvGraphicFramePr>
        <p:xfrm>
          <a:off x="5189538" y="1258888"/>
          <a:ext cx="846137" cy="898525"/>
        </p:xfrm>
        <a:graphic>
          <a:graphicData uri="http://schemas.openxmlformats.org/presentationml/2006/ole">
            <mc:AlternateContent xmlns:mc="http://schemas.openxmlformats.org/markup-compatibility/2006">
              <mc:Choice xmlns:v="urn:schemas-microsoft-com:vml" Requires="v">
                <p:oleObj spid="_x0000_s88927" name="Equation" r:id="rId11" imgW="431800" imgH="457200" progId="Equation.3">
                  <p:embed/>
                </p:oleObj>
              </mc:Choice>
              <mc:Fallback>
                <p:oleObj name="Equation" r:id="rId11" imgW="431800" imgH="457200" progId="Equation.3">
                  <p:embed/>
                  <p:pic>
                    <p:nvPicPr>
                      <p:cNvPr id="0" name=""/>
                      <p:cNvPicPr>
                        <a:picLocks noChangeAspect="1" noChangeArrowheads="1"/>
                      </p:cNvPicPr>
                      <p:nvPr/>
                    </p:nvPicPr>
                    <p:blipFill>
                      <a:blip r:embed="rId12"/>
                      <a:srcRect/>
                      <a:stretch>
                        <a:fillRect/>
                      </a:stretch>
                    </p:blipFill>
                    <p:spPr bwMode="auto">
                      <a:xfrm>
                        <a:off x="5189538" y="1258888"/>
                        <a:ext cx="846137" cy="898525"/>
                      </a:xfrm>
                      <a:prstGeom prst="rect">
                        <a:avLst/>
                      </a:prstGeom>
                      <a:noFill/>
                      <a:ln>
                        <a:noFill/>
                      </a:ln>
                      <a:effectLst/>
                      <a:extLst/>
                    </p:spPr>
                  </p:pic>
                </p:oleObj>
              </mc:Fallback>
            </mc:AlternateContent>
          </a:graphicData>
        </a:graphic>
      </p:graphicFrame>
      <p:graphicFrame>
        <p:nvGraphicFramePr>
          <p:cNvPr id="10" name="Object 10"/>
          <p:cNvGraphicFramePr>
            <a:graphicFrameLocks noGrp="1" noChangeAspect="1"/>
          </p:cNvGraphicFramePr>
          <p:nvPr>
            <p:ph sz="half" idx="2"/>
            <p:extLst>
              <p:ext uri="{D42A27DB-BD31-4B8C-83A1-F6EECF244321}">
                <p14:modId xmlns:p14="http://schemas.microsoft.com/office/powerpoint/2010/main" val="2173523193"/>
              </p:ext>
            </p:extLst>
          </p:nvPr>
        </p:nvGraphicFramePr>
        <p:xfrm>
          <a:off x="5189538" y="5057856"/>
          <a:ext cx="1355725" cy="1050925"/>
        </p:xfrm>
        <a:graphic>
          <a:graphicData uri="http://schemas.openxmlformats.org/presentationml/2006/ole">
            <mc:AlternateContent xmlns:mc="http://schemas.openxmlformats.org/markup-compatibility/2006">
              <mc:Choice xmlns:v="urn:schemas-microsoft-com:vml" Requires="v">
                <p:oleObj spid="_x0000_s88928" name="Equation" r:id="rId13" imgW="622300" imgH="482600" progId="Equation.3">
                  <p:embed/>
                </p:oleObj>
              </mc:Choice>
              <mc:Fallback>
                <p:oleObj name="Equation" r:id="rId13" imgW="622300" imgH="482600" progId="Equation.3">
                  <p:embed/>
                  <p:pic>
                    <p:nvPicPr>
                      <p:cNvPr id="0" name=""/>
                      <p:cNvPicPr>
                        <a:picLocks noChangeAspect="1" noChangeArrowheads="1"/>
                      </p:cNvPicPr>
                      <p:nvPr/>
                    </p:nvPicPr>
                    <p:blipFill>
                      <a:blip r:embed="rId14"/>
                      <a:srcRect/>
                      <a:stretch>
                        <a:fillRect/>
                      </a:stretch>
                    </p:blipFill>
                    <p:spPr bwMode="auto">
                      <a:xfrm>
                        <a:off x="5189538" y="5057856"/>
                        <a:ext cx="1355725" cy="10509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3668662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90600" y="228600"/>
            <a:ext cx="7793038" cy="1066800"/>
          </a:xfrm>
        </p:spPr>
        <p:txBody>
          <a:bodyPr/>
          <a:lstStyle/>
          <a:p>
            <a:pPr>
              <a:lnSpc>
                <a:spcPct val="80000"/>
              </a:lnSpc>
            </a:pPr>
            <a:r>
              <a:rPr lang="en-US" dirty="0"/>
              <a:t>Residual Analysis for </a:t>
            </a:r>
            <a:br>
              <a:rPr lang="en-US" dirty="0"/>
            </a:br>
            <a:r>
              <a:rPr lang="en-US" dirty="0"/>
              <a:t>Constant </a:t>
            </a:r>
            <a:r>
              <a:rPr lang="en-US" dirty="0" smtClean="0"/>
              <a:t>Variance (Homoscedasticity) </a:t>
            </a:r>
            <a:endParaRPr lang="en-US" dirty="0"/>
          </a:p>
        </p:txBody>
      </p:sp>
      <p:graphicFrame>
        <p:nvGraphicFramePr>
          <p:cNvPr id="70659" name="Object 3">
            <a:hlinkClick r:id="" action="ppaction://ole?verb=0"/>
          </p:cNvPr>
          <p:cNvGraphicFramePr>
            <a:graphicFrameLocks/>
          </p:cNvGraphicFramePr>
          <p:nvPr/>
        </p:nvGraphicFramePr>
        <p:xfrm>
          <a:off x="452438" y="5715000"/>
          <a:ext cx="576262" cy="533400"/>
        </p:xfrm>
        <a:graphic>
          <a:graphicData uri="http://schemas.openxmlformats.org/presentationml/2006/ole">
            <mc:AlternateContent xmlns:mc="http://schemas.openxmlformats.org/markup-compatibility/2006">
              <mc:Choice xmlns:v="urn:schemas-microsoft-com:vml" Requires="v">
                <p:oleObj spid="_x0000_s163970" name="Clip" r:id="rId3" imgW="1031760" imgH="988920" progId="MS_ClipArt_Gallery.5">
                  <p:embed/>
                </p:oleObj>
              </mc:Choice>
              <mc:Fallback>
                <p:oleObj name="Clip" r:id="rId3" imgW="1031760" imgH="9889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5715000"/>
                        <a:ext cx="576262" cy="5334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0660" name="Rectangle 4"/>
          <p:cNvSpPr>
            <a:spLocks noChangeArrowheads="1"/>
          </p:cNvSpPr>
          <p:nvPr/>
        </p:nvSpPr>
        <p:spPr bwMode="auto">
          <a:xfrm>
            <a:off x="1138238" y="5791200"/>
            <a:ext cx="33575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Non-constant variance</a:t>
            </a:r>
          </a:p>
        </p:txBody>
      </p:sp>
      <p:sp>
        <p:nvSpPr>
          <p:cNvPr id="70661" name="Rectangle 5"/>
          <p:cNvSpPr>
            <a:spLocks noChangeArrowheads="1"/>
          </p:cNvSpPr>
          <p:nvPr/>
        </p:nvSpPr>
        <p:spPr bwMode="auto">
          <a:xfrm>
            <a:off x="4887981" y="5527675"/>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70662" name="Rectangle 6"/>
          <p:cNvSpPr>
            <a:spLocks noChangeArrowheads="1"/>
          </p:cNvSpPr>
          <p:nvPr/>
        </p:nvSpPr>
        <p:spPr bwMode="auto">
          <a:xfrm>
            <a:off x="5926071" y="5791200"/>
            <a:ext cx="2974975"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Constant variance</a:t>
            </a:r>
          </a:p>
        </p:txBody>
      </p:sp>
      <p:sp>
        <p:nvSpPr>
          <p:cNvPr id="70663" name="Line 7"/>
          <p:cNvSpPr>
            <a:spLocks noChangeShapeType="1"/>
          </p:cNvSpPr>
          <p:nvPr/>
        </p:nvSpPr>
        <p:spPr bwMode="auto">
          <a:xfrm>
            <a:off x="909638" y="4424363"/>
            <a:ext cx="0" cy="13668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4" name="Line 8"/>
          <p:cNvSpPr>
            <a:spLocks noChangeShapeType="1"/>
          </p:cNvSpPr>
          <p:nvPr/>
        </p:nvSpPr>
        <p:spPr bwMode="auto">
          <a:xfrm flipV="1">
            <a:off x="914400" y="5029200"/>
            <a:ext cx="3276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5" name="Line 9"/>
          <p:cNvSpPr>
            <a:spLocks noChangeShapeType="1"/>
          </p:cNvSpPr>
          <p:nvPr/>
        </p:nvSpPr>
        <p:spPr bwMode="auto">
          <a:xfrm flipV="1">
            <a:off x="1219200" y="4114800"/>
            <a:ext cx="2738438" cy="7572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6" name="Line 10"/>
          <p:cNvSpPr>
            <a:spLocks noChangeShapeType="1"/>
          </p:cNvSpPr>
          <p:nvPr/>
        </p:nvSpPr>
        <p:spPr bwMode="auto">
          <a:xfrm>
            <a:off x="1219200" y="5257800"/>
            <a:ext cx="2662238" cy="4524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7" name="Oval 11"/>
          <p:cNvSpPr>
            <a:spLocks noChangeArrowheads="1"/>
          </p:cNvSpPr>
          <p:nvPr/>
        </p:nvSpPr>
        <p:spPr bwMode="auto">
          <a:xfrm>
            <a:off x="1290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8" name="Oval 12"/>
          <p:cNvSpPr>
            <a:spLocks noChangeArrowheads="1"/>
          </p:cNvSpPr>
          <p:nvPr/>
        </p:nvSpPr>
        <p:spPr bwMode="auto">
          <a:xfrm>
            <a:off x="2509838" y="4610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9" name="Oval 13"/>
          <p:cNvSpPr>
            <a:spLocks noChangeArrowheads="1"/>
          </p:cNvSpPr>
          <p:nvPr/>
        </p:nvSpPr>
        <p:spPr bwMode="auto">
          <a:xfrm>
            <a:off x="15192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0" name="Oval 14"/>
          <p:cNvSpPr>
            <a:spLocks noChangeArrowheads="1"/>
          </p:cNvSpPr>
          <p:nvPr/>
        </p:nvSpPr>
        <p:spPr bwMode="auto">
          <a:xfrm>
            <a:off x="1671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1" name="Oval 15"/>
          <p:cNvSpPr>
            <a:spLocks noChangeArrowheads="1"/>
          </p:cNvSpPr>
          <p:nvPr/>
        </p:nvSpPr>
        <p:spPr bwMode="auto">
          <a:xfrm>
            <a:off x="2052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2" name="Oval 16"/>
          <p:cNvSpPr>
            <a:spLocks noChangeArrowheads="1"/>
          </p:cNvSpPr>
          <p:nvPr/>
        </p:nvSpPr>
        <p:spPr bwMode="auto">
          <a:xfrm>
            <a:off x="2128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3" name="Oval 17"/>
          <p:cNvSpPr>
            <a:spLocks noChangeArrowheads="1"/>
          </p:cNvSpPr>
          <p:nvPr/>
        </p:nvSpPr>
        <p:spPr bwMode="auto">
          <a:xfrm>
            <a:off x="2433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4" name="Oval 18"/>
          <p:cNvSpPr>
            <a:spLocks noChangeArrowheads="1"/>
          </p:cNvSpPr>
          <p:nvPr/>
        </p:nvSpPr>
        <p:spPr bwMode="auto">
          <a:xfrm>
            <a:off x="18240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5" name="Oval 19"/>
          <p:cNvSpPr>
            <a:spLocks noChangeArrowheads="1"/>
          </p:cNvSpPr>
          <p:nvPr/>
        </p:nvSpPr>
        <p:spPr bwMode="auto">
          <a:xfrm>
            <a:off x="37290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6" name="Oval 20"/>
          <p:cNvSpPr>
            <a:spLocks noChangeArrowheads="1"/>
          </p:cNvSpPr>
          <p:nvPr/>
        </p:nvSpPr>
        <p:spPr bwMode="auto">
          <a:xfrm>
            <a:off x="3043238" y="5372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7" name="Oval 21"/>
          <p:cNvSpPr>
            <a:spLocks noChangeArrowheads="1"/>
          </p:cNvSpPr>
          <p:nvPr/>
        </p:nvSpPr>
        <p:spPr bwMode="auto">
          <a:xfrm>
            <a:off x="3195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8" name="Oval 22"/>
          <p:cNvSpPr>
            <a:spLocks noChangeArrowheads="1"/>
          </p:cNvSpPr>
          <p:nvPr/>
        </p:nvSpPr>
        <p:spPr bwMode="auto">
          <a:xfrm>
            <a:off x="2967038" y="4457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9" name="Oval 23"/>
          <p:cNvSpPr>
            <a:spLocks noChangeArrowheads="1"/>
          </p:cNvSpPr>
          <p:nvPr/>
        </p:nvSpPr>
        <p:spPr bwMode="auto">
          <a:xfrm>
            <a:off x="28146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0" name="Oval 24"/>
          <p:cNvSpPr>
            <a:spLocks noChangeArrowheads="1"/>
          </p:cNvSpPr>
          <p:nvPr/>
        </p:nvSpPr>
        <p:spPr bwMode="auto">
          <a:xfrm>
            <a:off x="27384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1" name="Oval 25"/>
          <p:cNvSpPr>
            <a:spLocks noChangeArrowheads="1"/>
          </p:cNvSpPr>
          <p:nvPr/>
        </p:nvSpPr>
        <p:spPr bwMode="auto">
          <a:xfrm>
            <a:off x="2509838" y="5219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2" name="Oval 26"/>
          <p:cNvSpPr>
            <a:spLocks noChangeArrowheads="1"/>
          </p:cNvSpPr>
          <p:nvPr/>
        </p:nvSpPr>
        <p:spPr bwMode="auto">
          <a:xfrm>
            <a:off x="3429000"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3" name="Oval 27"/>
          <p:cNvSpPr>
            <a:spLocks noChangeArrowheads="1"/>
          </p:cNvSpPr>
          <p:nvPr/>
        </p:nvSpPr>
        <p:spPr bwMode="auto">
          <a:xfrm>
            <a:off x="36528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4" name="Oval 28"/>
          <p:cNvSpPr>
            <a:spLocks noChangeArrowheads="1"/>
          </p:cNvSpPr>
          <p:nvPr/>
        </p:nvSpPr>
        <p:spPr bwMode="auto">
          <a:xfrm>
            <a:off x="35814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5" name="Oval 29"/>
          <p:cNvSpPr>
            <a:spLocks noChangeArrowheads="1"/>
          </p:cNvSpPr>
          <p:nvPr/>
        </p:nvSpPr>
        <p:spPr bwMode="auto">
          <a:xfrm>
            <a:off x="3576638" y="5448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6" name="Oval 30"/>
          <p:cNvSpPr>
            <a:spLocks noChangeArrowheads="1"/>
          </p:cNvSpPr>
          <p:nvPr/>
        </p:nvSpPr>
        <p:spPr bwMode="auto">
          <a:xfrm>
            <a:off x="3271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7" name="Rectangle 31"/>
          <p:cNvSpPr>
            <a:spLocks noChangeArrowheads="1"/>
          </p:cNvSpPr>
          <p:nvPr/>
        </p:nvSpPr>
        <p:spPr bwMode="auto">
          <a:xfrm>
            <a:off x="4114800" y="48006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88" name="Line 32"/>
          <p:cNvSpPr>
            <a:spLocks noChangeShapeType="1"/>
          </p:cNvSpPr>
          <p:nvPr/>
        </p:nvSpPr>
        <p:spPr bwMode="auto">
          <a:xfrm>
            <a:off x="5253038" y="5029200"/>
            <a:ext cx="32718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9" name="Line 33"/>
          <p:cNvSpPr>
            <a:spLocks noChangeShapeType="1"/>
          </p:cNvSpPr>
          <p:nvPr/>
        </p:nvSpPr>
        <p:spPr bwMode="auto">
          <a:xfrm>
            <a:off x="5253038" y="4391025"/>
            <a:ext cx="0" cy="13668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0" name="Rectangle 34"/>
          <p:cNvSpPr>
            <a:spLocks noChangeArrowheads="1"/>
          </p:cNvSpPr>
          <p:nvPr/>
        </p:nvSpPr>
        <p:spPr bwMode="auto">
          <a:xfrm>
            <a:off x="8458200" y="4800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91" name="Line 35"/>
          <p:cNvSpPr>
            <a:spLocks noChangeShapeType="1"/>
          </p:cNvSpPr>
          <p:nvPr/>
        </p:nvSpPr>
        <p:spPr bwMode="auto">
          <a:xfrm>
            <a:off x="5524500" y="45720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2" name="Line 36"/>
          <p:cNvSpPr>
            <a:spLocks noChangeShapeType="1"/>
          </p:cNvSpPr>
          <p:nvPr/>
        </p:nvSpPr>
        <p:spPr bwMode="auto">
          <a:xfrm>
            <a:off x="5524500" y="54102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3" name="Oval 37"/>
          <p:cNvSpPr>
            <a:spLocks noChangeArrowheads="1"/>
          </p:cNvSpPr>
          <p:nvPr/>
        </p:nvSpPr>
        <p:spPr bwMode="auto">
          <a:xfrm>
            <a:off x="5481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4" name="Oval 38"/>
          <p:cNvSpPr>
            <a:spLocks noChangeArrowheads="1"/>
          </p:cNvSpPr>
          <p:nvPr/>
        </p:nvSpPr>
        <p:spPr bwMode="auto">
          <a:xfrm>
            <a:off x="60912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5" name="Oval 39"/>
          <p:cNvSpPr>
            <a:spLocks noChangeArrowheads="1"/>
          </p:cNvSpPr>
          <p:nvPr/>
        </p:nvSpPr>
        <p:spPr bwMode="auto">
          <a:xfrm>
            <a:off x="5710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6" name="Oval 40"/>
          <p:cNvSpPr>
            <a:spLocks noChangeArrowheads="1"/>
          </p:cNvSpPr>
          <p:nvPr/>
        </p:nvSpPr>
        <p:spPr bwMode="auto">
          <a:xfrm>
            <a:off x="5862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7" name="Oval 41"/>
          <p:cNvSpPr>
            <a:spLocks noChangeArrowheads="1"/>
          </p:cNvSpPr>
          <p:nvPr/>
        </p:nvSpPr>
        <p:spPr bwMode="auto">
          <a:xfrm>
            <a:off x="53292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8" name="Oval 42"/>
          <p:cNvSpPr>
            <a:spLocks noChangeArrowheads="1"/>
          </p:cNvSpPr>
          <p:nvPr/>
        </p:nvSpPr>
        <p:spPr bwMode="auto">
          <a:xfrm>
            <a:off x="5481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9" name="Oval 43"/>
          <p:cNvSpPr>
            <a:spLocks noChangeArrowheads="1"/>
          </p:cNvSpPr>
          <p:nvPr/>
        </p:nvSpPr>
        <p:spPr bwMode="auto">
          <a:xfrm>
            <a:off x="73104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0" name="Oval 44"/>
          <p:cNvSpPr>
            <a:spLocks noChangeArrowheads="1"/>
          </p:cNvSpPr>
          <p:nvPr/>
        </p:nvSpPr>
        <p:spPr bwMode="auto">
          <a:xfrm>
            <a:off x="6319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1" name="Oval 45"/>
          <p:cNvSpPr>
            <a:spLocks noChangeArrowheads="1"/>
          </p:cNvSpPr>
          <p:nvPr/>
        </p:nvSpPr>
        <p:spPr bwMode="auto">
          <a:xfrm>
            <a:off x="64722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2" name="Oval 46"/>
          <p:cNvSpPr>
            <a:spLocks noChangeArrowheads="1"/>
          </p:cNvSpPr>
          <p:nvPr/>
        </p:nvSpPr>
        <p:spPr bwMode="auto">
          <a:xfrm>
            <a:off x="6700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3" name="Oval 47"/>
          <p:cNvSpPr>
            <a:spLocks noChangeArrowheads="1"/>
          </p:cNvSpPr>
          <p:nvPr/>
        </p:nvSpPr>
        <p:spPr bwMode="auto">
          <a:xfrm>
            <a:off x="69294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4" name="Oval 48"/>
          <p:cNvSpPr>
            <a:spLocks noChangeArrowheads="1"/>
          </p:cNvSpPr>
          <p:nvPr/>
        </p:nvSpPr>
        <p:spPr bwMode="auto">
          <a:xfrm>
            <a:off x="66246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5" name="Oval 49"/>
          <p:cNvSpPr>
            <a:spLocks noChangeArrowheads="1"/>
          </p:cNvSpPr>
          <p:nvPr/>
        </p:nvSpPr>
        <p:spPr bwMode="auto">
          <a:xfrm>
            <a:off x="7767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6" name="Oval 50"/>
          <p:cNvSpPr>
            <a:spLocks noChangeArrowheads="1"/>
          </p:cNvSpPr>
          <p:nvPr/>
        </p:nvSpPr>
        <p:spPr bwMode="auto">
          <a:xfrm>
            <a:off x="70056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7" name="Oval 51"/>
          <p:cNvSpPr>
            <a:spLocks noChangeArrowheads="1"/>
          </p:cNvSpPr>
          <p:nvPr/>
        </p:nvSpPr>
        <p:spPr bwMode="auto">
          <a:xfrm>
            <a:off x="7234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8" name="Oval 52"/>
          <p:cNvSpPr>
            <a:spLocks noChangeArrowheads="1"/>
          </p:cNvSpPr>
          <p:nvPr/>
        </p:nvSpPr>
        <p:spPr bwMode="auto">
          <a:xfrm>
            <a:off x="7767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9" name="Oval 53"/>
          <p:cNvSpPr>
            <a:spLocks noChangeArrowheads="1"/>
          </p:cNvSpPr>
          <p:nvPr/>
        </p:nvSpPr>
        <p:spPr bwMode="auto">
          <a:xfrm>
            <a:off x="75390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0" name="Oval 54"/>
          <p:cNvSpPr>
            <a:spLocks noChangeArrowheads="1"/>
          </p:cNvSpPr>
          <p:nvPr/>
        </p:nvSpPr>
        <p:spPr bwMode="auto">
          <a:xfrm>
            <a:off x="82248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1" name="Oval 55"/>
          <p:cNvSpPr>
            <a:spLocks noChangeArrowheads="1"/>
          </p:cNvSpPr>
          <p:nvPr/>
        </p:nvSpPr>
        <p:spPr bwMode="auto">
          <a:xfrm>
            <a:off x="7996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2" name="Oval 56"/>
          <p:cNvSpPr>
            <a:spLocks noChangeArrowheads="1"/>
          </p:cNvSpPr>
          <p:nvPr/>
        </p:nvSpPr>
        <p:spPr bwMode="auto">
          <a:xfrm>
            <a:off x="8377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3" name="Line 57"/>
          <p:cNvSpPr>
            <a:spLocks noChangeShapeType="1"/>
          </p:cNvSpPr>
          <p:nvPr/>
        </p:nvSpPr>
        <p:spPr bwMode="auto">
          <a:xfrm>
            <a:off x="909638" y="25193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4" name="Line 58"/>
          <p:cNvSpPr>
            <a:spLocks noChangeShapeType="1"/>
          </p:cNvSpPr>
          <p:nvPr/>
        </p:nvSpPr>
        <p:spPr bwMode="auto">
          <a:xfrm>
            <a:off x="909638" y="40386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5" name="Line 59"/>
          <p:cNvSpPr>
            <a:spLocks noChangeShapeType="1"/>
          </p:cNvSpPr>
          <p:nvPr/>
        </p:nvSpPr>
        <p:spPr bwMode="auto">
          <a:xfrm flipV="1">
            <a:off x="909638" y="24384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6" name="Oval 60"/>
          <p:cNvSpPr>
            <a:spLocks noChangeArrowheads="1"/>
          </p:cNvSpPr>
          <p:nvPr/>
        </p:nvSpPr>
        <p:spPr bwMode="auto">
          <a:xfrm rot="-7282380">
            <a:off x="12144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7" name="Oval 61"/>
          <p:cNvSpPr>
            <a:spLocks noChangeArrowheads="1"/>
          </p:cNvSpPr>
          <p:nvPr/>
        </p:nvSpPr>
        <p:spPr bwMode="auto">
          <a:xfrm rot="-7282380">
            <a:off x="1595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8" name="Oval 62"/>
          <p:cNvSpPr>
            <a:spLocks noChangeArrowheads="1"/>
          </p:cNvSpPr>
          <p:nvPr/>
        </p:nvSpPr>
        <p:spPr bwMode="auto">
          <a:xfrm rot="-7282380">
            <a:off x="28146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9" name="Oval 63"/>
          <p:cNvSpPr>
            <a:spLocks noChangeArrowheads="1"/>
          </p:cNvSpPr>
          <p:nvPr/>
        </p:nvSpPr>
        <p:spPr bwMode="auto">
          <a:xfrm rot="-7282380">
            <a:off x="3119438"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0" name="Oval 64"/>
          <p:cNvSpPr>
            <a:spLocks noChangeArrowheads="1"/>
          </p:cNvSpPr>
          <p:nvPr/>
        </p:nvSpPr>
        <p:spPr bwMode="auto">
          <a:xfrm rot="-7282380">
            <a:off x="3424238"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1" name="Oval 65"/>
          <p:cNvSpPr>
            <a:spLocks noChangeArrowheads="1"/>
          </p:cNvSpPr>
          <p:nvPr/>
        </p:nvSpPr>
        <p:spPr bwMode="auto">
          <a:xfrm rot="-7282380">
            <a:off x="19764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2" name="Oval 66"/>
          <p:cNvSpPr>
            <a:spLocks noChangeArrowheads="1"/>
          </p:cNvSpPr>
          <p:nvPr/>
        </p:nvSpPr>
        <p:spPr bwMode="auto">
          <a:xfrm rot="-7282380">
            <a:off x="33480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3" name="Oval 67"/>
          <p:cNvSpPr>
            <a:spLocks noChangeArrowheads="1"/>
          </p:cNvSpPr>
          <p:nvPr/>
        </p:nvSpPr>
        <p:spPr bwMode="auto">
          <a:xfrm rot="-7282380">
            <a:off x="3652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4" name="Oval 68"/>
          <p:cNvSpPr>
            <a:spLocks noChangeArrowheads="1"/>
          </p:cNvSpPr>
          <p:nvPr/>
        </p:nvSpPr>
        <p:spPr bwMode="auto">
          <a:xfrm rot="-7282380">
            <a:off x="3500438" y="167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5" name="Oval 69"/>
          <p:cNvSpPr>
            <a:spLocks noChangeArrowheads="1"/>
          </p:cNvSpPr>
          <p:nvPr/>
        </p:nvSpPr>
        <p:spPr bwMode="auto">
          <a:xfrm rot="-7282380">
            <a:off x="3652838"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6" name="Oval 70"/>
          <p:cNvSpPr>
            <a:spLocks noChangeArrowheads="1"/>
          </p:cNvSpPr>
          <p:nvPr/>
        </p:nvSpPr>
        <p:spPr bwMode="auto">
          <a:xfrm rot="-7282380">
            <a:off x="3195638"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7" name="Oval 71"/>
          <p:cNvSpPr>
            <a:spLocks noChangeArrowheads="1"/>
          </p:cNvSpPr>
          <p:nvPr/>
        </p:nvSpPr>
        <p:spPr bwMode="auto">
          <a:xfrm rot="-7282380">
            <a:off x="2509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8" name="Oval 72"/>
          <p:cNvSpPr>
            <a:spLocks noChangeArrowheads="1"/>
          </p:cNvSpPr>
          <p:nvPr/>
        </p:nvSpPr>
        <p:spPr bwMode="auto">
          <a:xfrm rot="-7282380">
            <a:off x="28146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9" name="Oval 73"/>
          <p:cNvSpPr>
            <a:spLocks noChangeArrowheads="1"/>
          </p:cNvSpPr>
          <p:nvPr/>
        </p:nvSpPr>
        <p:spPr bwMode="auto">
          <a:xfrm rot="-7282380">
            <a:off x="2433638"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0" name="Oval 74"/>
          <p:cNvSpPr>
            <a:spLocks noChangeArrowheads="1"/>
          </p:cNvSpPr>
          <p:nvPr/>
        </p:nvSpPr>
        <p:spPr bwMode="auto">
          <a:xfrm rot="-7282380">
            <a:off x="14430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1" name="Oval 75"/>
          <p:cNvSpPr>
            <a:spLocks noChangeArrowheads="1"/>
          </p:cNvSpPr>
          <p:nvPr/>
        </p:nvSpPr>
        <p:spPr bwMode="auto">
          <a:xfrm rot="-7282380">
            <a:off x="17478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2" name="Oval 76"/>
          <p:cNvSpPr>
            <a:spLocks noChangeArrowheads="1"/>
          </p:cNvSpPr>
          <p:nvPr/>
        </p:nvSpPr>
        <p:spPr bwMode="auto">
          <a:xfrm rot="-7282380">
            <a:off x="2128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3" name="Oval 77"/>
          <p:cNvSpPr>
            <a:spLocks noChangeArrowheads="1"/>
          </p:cNvSpPr>
          <p:nvPr/>
        </p:nvSpPr>
        <p:spPr bwMode="auto">
          <a:xfrm rot="-7282380">
            <a:off x="2738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4" name="Oval 78"/>
          <p:cNvSpPr>
            <a:spLocks noChangeArrowheads="1"/>
          </p:cNvSpPr>
          <p:nvPr/>
        </p:nvSpPr>
        <p:spPr bwMode="auto">
          <a:xfrm rot="-7282380">
            <a:off x="3805238"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5" name="Oval 79"/>
          <p:cNvSpPr>
            <a:spLocks noChangeArrowheads="1"/>
          </p:cNvSpPr>
          <p:nvPr/>
        </p:nvSpPr>
        <p:spPr bwMode="auto">
          <a:xfrm rot="-7282380">
            <a:off x="2357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6" name="Text Box 80"/>
          <p:cNvSpPr txBox="1">
            <a:spLocks noChangeArrowheads="1"/>
          </p:cNvSpPr>
          <p:nvPr/>
        </p:nvSpPr>
        <p:spPr bwMode="auto">
          <a:xfrm>
            <a:off x="685800" y="2057400"/>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37" name="Line 81"/>
          <p:cNvSpPr>
            <a:spLocks noChangeShapeType="1"/>
          </p:cNvSpPr>
          <p:nvPr/>
        </p:nvSpPr>
        <p:spPr bwMode="auto">
          <a:xfrm flipV="1">
            <a:off x="1214438" y="1752600"/>
            <a:ext cx="1905000" cy="15240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8" name="Line 82"/>
          <p:cNvSpPr>
            <a:spLocks noChangeShapeType="1"/>
          </p:cNvSpPr>
          <p:nvPr/>
        </p:nvSpPr>
        <p:spPr bwMode="auto">
          <a:xfrm flipV="1">
            <a:off x="1214438" y="3657600"/>
            <a:ext cx="2743200" cy="4763"/>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9" name="Rectangle 83"/>
          <p:cNvSpPr>
            <a:spLocks noChangeArrowheads="1"/>
          </p:cNvSpPr>
          <p:nvPr/>
        </p:nvSpPr>
        <p:spPr bwMode="auto">
          <a:xfrm>
            <a:off x="4191000" y="38100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0" name="Rectangle 84"/>
          <p:cNvSpPr>
            <a:spLocks noChangeArrowheads="1"/>
          </p:cNvSpPr>
          <p:nvPr/>
        </p:nvSpPr>
        <p:spPr bwMode="auto">
          <a:xfrm>
            <a:off x="8534400" y="37338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1" name="Line 85"/>
          <p:cNvSpPr>
            <a:spLocks noChangeShapeType="1"/>
          </p:cNvSpPr>
          <p:nvPr/>
        </p:nvSpPr>
        <p:spPr bwMode="auto">
          <a:xfrm flipH="1">
            <a:off x="5181600" y="2325688"/>
            <a:ext cx="11113" cy="16367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2" name="Line 86"/>
          <p:cNvSpPr>
            <a:spLocks noChangeShapeType="1"/>
          </p:cNvSpPr>
          <p:nvPr/>
        </p:nvSpPr>
        <p:spPr bwMode="auto">
          <a:xfrm flipV="1">
            <a:off x="5181600" y="3962400"/>
            <a:ext cx="3429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3" name="Line 87"/>
          <p:cNvSpPr>
            <a:spLocks noChangeShapeType="1"/>
          </p:cNvSpPr>
          <p:nvPr/>
        </p:nvSpPr>
        <p:spPr bwMode="auto">
          <a:xfrm flipV="1">
            <a:off x="5192713" y="23209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4" name="Oval 88"/>
          <p:cNvSpPr>
            <a:spLocks noChangeArrowheads="1"/>
          </p:cNvSpPr>
          <p:nvPr/>
        </p:nvSpPr>
        <p:spPr bwMode="auto">
          <a:xfrm rot="-7282380">
            <a:off x="5329238"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5" name="Oval 89"/>
          <p:cNvSpPr>
            <a:spLocks noChangeArrowheads="1"/>
          </p:cNvSpPr>
          <p:nvPr/>
        </p:nvSpPr>
        <p:spPr bwMode="auto">
          <a:xfrm rot="-7282380">
            <a:off x="5481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6" name="Oval 90"/>
          <p:cNvSpPr>
            <a:spLocks noChangeArrowheads="1"/>
          </p:cNvSpPr>
          <p:nvPr/>
        </p:nvSpPr>
        <p:spPr bwMode="auto">
          <a:xfrm rot="-7282380">
            <a:off x="7086600"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7" name="Oval 91"/>
          <p:cNvSpPr>
            <a:spLocks noChangeArrowheads="1"/>
          </p:cNvSpPr>
          <p:nvPr/>
        </p:nvSpPr>
        <p:spPr bwMode="auto">
          <a:xfrm rot="-7282380">
            <a:off x="77676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8" name="Oval 92"/>
          <p:cNvSpPr>
            <a:spLocks noChangeArrowheads="1"/>
          </p:cNvSpPr>
          <p:nvPr/>
        </p:nvSpPr>
        <p:spPr bwMode="auto">
          <a:xfrm rot="-7282380">
            <a:off x="5862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9" name="Oval 93"/>
          <p:cNvSpPr>
            <a:spLocks noChangeArrowheads="1"/>
          </p:cNvSpPr>
          <p:nvPr/>
        </p:nvSpPr>
        <p:spPr bwMode="auto">
          <a:xfrm rot="-7282380">
            <a:off x="7539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0" name="Oval 94"/>
          <p:cNvSpPr>
            <a:spLocks noChangeArrowheads="1"/>
          </p:cNvSpPr>
          <p:nvPr/>
        </p:nvSpPr>
        <p:spPr bwMode="auto">
          <a:xfrm rot="-7282380">
            <a:off x="7767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70751" name="Oval 95"/>
          <p:cNvSpPr>
            <a:spLocks noChangeArrowheads="1"/>
          </p:cNvSpPr>
          <p:nvPr/>
        </p:nvSpPr>
        <p:spPr bwMode="auto">
          <a:xfrm rot="-7282380">
            <a:off x="7935913"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2" name="Oval 96"/>
          <p:cNvSpPr>
            <a:spLocks noChangeArrowheads="1"/>
          </p:cNvSpPr>
          <p:nvPr/>
        </p:nvSpPr>
        <p:spPr bwMode="auto">
          <a:xfrm rot="-7282380">
            <a:off x="73104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3" name="Oval 97"/>
          <p:cNvSpPr>
            <a:spLocks noChangeArrowheads="1"/>
          </p:cNvSpPr>
          <p:nvPr/>
        </p:nvSpPr>
        <p:spPr bwMode="auto">
          <a:xfrm rot="-7282380">
            <a:off x="66246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4" name="Oval 98"/>
          <p:cNvSpPr>
            <a:spLocks noChangeArrowheads="1"/>
          </p:cNvSpPr>
          <p:nvPr/>
        </p:nvSpPr>
        <p:spPr bwMode="auto">
          <a:xfrm rot="-7282380">
            <a:off x="67008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5" name="Oval 99"/>
          <p:cNvSpPr>
            <a:spLocks noChangeArrowheads="1"/>
          </p:cNvSpPr>
          <p:nvPr/>
        </p:nvSpPr>
        <p:spPr bwMode="auto">
          <a:xfrm rot="-7282380">
            <a:off x="6396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6" name="Oval 100"/>
          <p:cNvSpPr>
            <a:spLocks noChangeArrowheads="1"/>
          </p:cNvSpPr>
          <p:nvPr/>
        </p:nvSpPr>
        <p:spPr bwMode="auto">
          <a:xfrm rot="-7282380">
            <a:off x="55578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7" name="Oval 101"/>
          <p:cNvSpPr>
            <a:spLocks noChangeArrowheads="1"/>
          </p:cNvSpPr>
          <p:nvPr/>
        </p:nvSpPr>
        <p:spPr bwMode="auto">
          <a:xfrm rot="-7282380">
            <a:off x="5710238"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8" name="Oval 102"/>
          <p:cNvSpPr>
            <a:spLocks noChangeArrowheads="1"/>
          </p:cNvSpPr>
          <p:nvPr/>
        </p:nvSpPr>
        <p:spPr bwMode="auto">
          <a:xfrm rot="-7282380">
            <a:off x="60912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9" name="Oval 103"/>
          <p:cNvSpPr>
            <a:spLocks noChangeArrowheads="1"/>
          </p:cNvSpPr>
          <p:nvPr/>
        </p:nvSpPr>
        <p:spPr bwMode="auto">
          <a:xfrm rot="-7282380">
            <a:off x="6929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0" name="Oval 104"/>
          <p:cNvSpPr>
            <a:spLocks noChangeArrowheads="1"/>
          </p:cNvSpPr>
          <p:nvPr/>
        </p:nvSpPr>
        <p:spPr bwMode="auto">
          <a:xfrm rot="-7282380">
            <a:off x="8224838" y="2625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1" name="Oval 105"/>
          <p:cNvSpPr>
            <a:spLocks noChangeArrowheads="1"/>
          </p:cNvSpPr>
          <p:nvPr/>
        </p:nvSpPr>
        <p:spPr bwMode="auto">
          <a:xfrm rot="-7282380">
            <a:off x="6243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2" name="Text Box 106"/>
          <p:cNvSpPr txBox="1">
            <a:spLocks noChangeArrowheads="1"/>
          </p:cNvSpPr>
          <p:nvPr/>
        </p:nvSpPr>
        <p:spPr bwMode="auto">
          <a:xfrm>
            <a:off x="4968875" y="1939925"/>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63" name="Oval 107"/>
          <p:cNvSpPr>
            <a:spLocks noChangeArrowheads="1"/>
          </p:cNvSpPr>
          <p:nvPr/>
        </p:nvSpPr>
        <p:spPr bwMode="auto">
          <a:xfrm rot="-7282380">
            <a:off x="80724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4" name="Line 108"/>
          <p:cNvSpPr>
            <a:spLocks noChangeShapeType="1"/>
          </p:cNvSpPr>
          <p:nvPr/>
        </p:nvSpPr>
        <p:spPr bwMode="auto">
          <a:xfrm flipV="1">
            <a:off x="5481638" y="1905000"/>
            <a:ext cx="2667000" cy="9144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5" name="Line 109"/>
          <p:cNvSpPr>
            <a:spLocks noChangeShapeType="1"/>
          </p:cNvSpPr>
          <p:nvPr/>
        </p:nvSpPr>
        <p:spPr bwMode="auto">
          <a:xfrm flipV="1">
            <a:off x="5634038" y="2971800"/>
            <a:ext cx="2667000" cy="8382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6" name="Rectangle 110"/>
          <p:cNvSpPr>
            <a:spLocks noChangeArrowheads="1"/>
          </p:cNvSpPr>
          <p:nvPr/>
        </p:nvSpPr>
        <p:spPr bwMode="auto">
          <a:xfrm rot="16200000">
            <a:off x="-746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7" name="Rectangle 111"/>
          <p:cNvSpPr>
            <a:spLocks noChangeArrowheads="1"/>
          </p:cNvSpPr>
          <p:nvPr/>
        </p:nvSpPr>
        <p:spPr bwMode="auto">
          <a:xfrm rot="16200000">
            <a:off x="43449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8" name="Line 112"/>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3"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35585313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7860" name="Object 4">
            <a:hlinkClick r:id="" action="ppaction://ole?verb=0"/>
          </p:cNvPr>
          <p:cNvGraphicFramePr>
            <a:graphicFrameLocks/>
          </p:cNvGraphicFramePr>
          <p:nvPr/>
        </p:nvGraphicFramePr>
        <p:xfrm>
          <a:off x="304800" y="1752600"/>
          <a:ext cx="1041400" cy="1003300"/>
        </p:xfrm>
        <a:graphic>
          <a:graphicData uri="http://schemas.openxmlformats.org/presentationml/2006/ole">
            <mc:AlternateContent xmlns:mc="http://schemas.openxmlformats.org/markup-compatibility/2006">
              <mc:Choice xmlns:v="urn:schemas-microsoft-com:vml" Requires="v">
                <p:oleObj spid="_x0000_s164994" name="Clip" r:id="rId4" imgW="780840" imgH="752400" progId="MS_ClipArt_Gallery.2">
                  <p:embed/>
                </p:oleObj>
              </mc:Choice>
              <mc:Fallback>
                <p:oleObj name="Clip" r:id="rId4" imgW="780840" imgH="75240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752600"/>
                        <a:ext cx="10414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17861" name="Rectangle 5"/>
          <p:cNvSpPr>
            <a:spLocks noChangeArrowheads="1"/>
          </p:cNvSpPr>
          <p:nvPr/>
        </p:nvSpPr>
        <p:spPr bwMode="auto">
          <a:xfrm>
            <a:off x="1143000" y="307975"/>
            <a:ext cx="6969125"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lnSpc>
                <a:spcPct val="80000"/>
              </a:lnSpc>
              <a:spcBef>
                <a:spcPct val="50000"/>
              </a:spcBef>
            </a:pPr>
            <a:r>
              <a:rPr lang="en-US" sz="4000" b="0" baseline="0">
                <a:solidFill>
                  <a:schemeClr val="tx2"/>
                </a:solidFill>
                <a:latin typeface="Arial" charset="0"/>
              </a:rPr>
              <a:t>Residual Analysis for Independence</a:t>
            </a:r>
          </a:p>
        </p:txBody>
      </p:sp>
      <p:sp>
        <p:nvSpPr>
          <p:cNvPr id="1017862" name="Rectangle 6"/>
          <p:cNvSpPr>
            <a:spLocks noChangeArrowheads="1"/>
          </p:cNvSpPr>
          <p:nvPr/>
        </p:nvSpPr>
        <p:spPr bwMode="auto">
          <a:xfrm>
            <a:off x="1379539" y="2058987"/>
            <a:ext cx="2760662" cy="4591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0488" tIns="44450" rIns="90488" bIns="44450">
            <a:spAutoFit/>
          </a:bodyPr>
          <a:lstStyle/>
          <a:p>
            <a:pPr>
              <a:spcBef>
                <a:spcPct val="50000"/>
              </a:spcBef>
            </a:pPr>
            <a:r>
              <a:rPr lang="en-US" sz="2400" baseline="0" dirty="0">
                <a:solidFill>
                  <a:schemeClr val="bg2"/>
                </a:solidFill>
                <a:latin typeface="Arial" charset="0"/>
              </a:rPr>
              <a:t>Not Independent</a:t>
            </a:r>
          </a:p>
        </p:txBody>
      </p:sp>
      <p:sp>
        <p:nvSpPr>
          <p:cNvPr id="1017863" name="Rectangle 7"/>
          <p:cNvSpPr>
            <a:spLocks noChangeArrowheads="1"/>
          </p:cNvSpPr>
          <p:nvPr/>
        </p:nvSpPr>
        <p:spPr bwMode="auto">
          <a:xfrm>
            <a:off x="5638800" y="2064062"/>
            <a:ext cx="2836863" cy="45402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a:spcBef>
                <a:spcPct val="50000"/>
              </a:spcBef>
            </a:pPr>
            <a:r>
              <a:rPr lang="en-US" sz="2400" baseline="0" dirty="0">
                <a:solidFill>
                  <a:schemeClr val="bg2"/>
                </a:solidFill>
                <a:latin typeface="Arial" charset="0"/>
              </a:rPr>
              <a:t>Independent</a:t>
            </a:r>
          </a:p>
        </p:txBody>
      </p:sp>
      <p:sp>
        <p:nvSpPr>
          <p:cNvPr id="1017864" name="Line 8"/>
          <p:cNvSpPr>
            <a:spLocks noChangeShapeType="1"/>
          </p:cNvSpPr>
          <p:nvPr/>
        </p:nvSpPr>
        <p:spPr bwMode="auto">
          <a:xfrm>
            <a:off x="1066800" y="294640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5" name="Line 9"/>
          <p:cNvSpPr>
            <a:spLocks noChangeShapeType="1"/>
          </p:cNvSpPr>
          <p:nvPr/>
        </p:nvSpPr>
        <p:spPr bwMode="auto">
          <a:xfrm>
            <a:off x="1066800" y="357505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6" name="Rectangle 10"/>
          <p:cNvSpPr>
            <a:spLocks noChangeArrowheads="1"/>
          </p:cNvSpPr>
          <p:nvPr/>
        </p:nvSpPr>
        <p:spPr bwMode="auto">
          <a:xfrm>
            <a:off x="4173538" y="3355975"/>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67" name="Line 11"/>
          <p:cNvSpPr>
            <a:spLocks noChangeShapeType="1"/>
          </p:cNvSpPr>
          <p:nvPr/>
        </p:nvSpPr>
        <p:spPr bwMode="auto">
          <a:xfrm flipV="1">
            <a:off x="1349375" y="2895600"/>
            <a:ext cx="25590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8" name="Line 12"/>
          <p:cNvSpPr>
            <a:spLocks noChangeShapeType="1"/>
          </p:cNvSpPr>
          <p:nvPr/>
        </p:nvSpPr>
        <p:spPr bwMode="auto">
          <a:xfrm flipV="1">
            <a:off x="1501775" y="3352800"/>
            <a:ext cx="24828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9" name="Oval 13"/>
          <p:cNvSpPr>
            <a:spLocks noChangeArrowheads="1"/>
          </p:cNvSpPr>
          <p:nvPr/>
        </p:nvSpPr>
        <p:spPr bwMode="auto">
          <a:xfrm>
            <a:off x="1600200" y="3540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0" name="Oval 14"/>
          <p:cNvSpPr>
            <a:spLocks noChangeArrowheads="1"/>
          </p:cNvSpPr>
          <p:nvPr/>
        </p:nvSpPr>
        <p:spPr bwMode="auto">
          <a:xfrm>
            <a:off x="1524000" y="3768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1" name="Oval 15"/>
          <p:cNvSpPr>
            <a:spLocks noChangeArrowheads="1"/>
          </p:cNvSpPr>
          <p:nvPr/>
        </p:nvSpPr>
        <p:spPr bwMode="auto">
          <a:xfrm>
            <a:off x="19050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2" name="Oval 16"/>
          <p:cNvSpPr>
            <a:spLocks noChangeArrowheads="1"/>
          </p:cNvSpPr>
          <p:nvPr/>
        </p:nvSpPr>
        <p:spPr bwMode="auto">
          <a:xfrm>
            <a:off x="1828800" y="3692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3" name="Oval 17"/>
          <p:cNvSpPr>
            <a:spLocks noChangeArrowheads="1"/>
          </p:cNvSpPr>
          <p:nvPr/>
        </p:nvSpPr>
        <p:spPr bwMode="auto">
          <a:xfrm>
            <a:off x="22098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4" name="Oval 18"/>
          <p:cNvSpPr>
            <a:spLocks noChangeArrowheads="1"/>
          </p:cNvSpPr>
          <p:nvPr/>
        </p:nvSpPr>
        <p:spPr bwMode="auto">
          <a:xfrm>
            <a:off x="1219200" y="3616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5" name="Oval 19"/>
          <p:cNvSpPr>
            <a:spLocks noChangeArrowheads="1"/>
          </p:cNvSpPr>
          <p:nvPr/>
        </p:nvSpPr>
        <p:spPr bwMode="auto">
          <a:xfrm>
            <a:off x="2971800"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6" name="Oval 20"/>
          <p:cNvSpPr>
            <a:spLocks noChangeArrowheads="1"/>
          </p:cNvSpPr>
          <p:nvPr/>
        </p:nvSpPr>
        <p:spPr bwMode="auto">
          <a:xfrm>
            <a:off x="2743200" y="3387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7" name="Oval 21"/>
          <p:cNvSpPr>
            <a:spLocks noChangeArrowheads="1"/>
          </p:cNvSpPr>
          <p:nvPr/>
        </p:nvSpPr>
        <p:spPr bwMode="auto">
          <a:xfrm>
            <a:off x="25146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8" name="Oval 22"/>
          <p:cNvSpPr>
            <a:spLocks noChangeArrowheads="1"/>
          </p:cNvSpPr>
          <p:nvPr/>
        </p:nvSpPr>
        <p:spPr bwMode="auto">
          <a:xfrm>
            <a:off x="3657600" y="3159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9" name="Oval 23"/>
          <p:cNvSpPr>
            <a:spLocks noChangeArrowheads="1"/>
          </p:cNvSpPr>
          <p:nvPr/>
        </p:nvSpPr>
        <p:spPr bwMode="auto">
          <a:xfrm>
            <a:off x="3352800"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0" name="Oval 24"/>
          <p:cNvSpPr>
            <a:spLocks noChangeArrowheads="1"/>
          </p:cNvSpPr>
          <p:nvPr/>
        </p:nvSpPr>
        <p:spPr bwMode="auto">
          <a:xfrm>
            <a:off x="32004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1" name="Oval 25"/>
          <p:cNvSpPr>
            <a:spLocks noChangeArrowheads="1"/>
          </p:cNvSpPr>
          <p:nvPr/>
        </p:nvSpPr>
        <p:spPr bwMode="auto">
          <a:xfrm>
            <a:off x="3886200" y="3006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2" name="Oval 26"/>
          <p:cNvSpPr>
            <a:spLocks noChangeArrowheads="1"/>
          </p:cNvSpPr>
          <p:nvPr/>
        </p:nvSpPr>
        <p:spPr bwMode="auto">
          <a:xfrm>
            <a:off x="5943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3" name="Line 27"/>
          <p:cNvSpPr>
            <a:spLocks noChangeShapeType="1"/>
          </p:cNvSpPr>
          <p:nvPr/>
        </p:nvSpPr>
        <p:spPr bwMode="auto">
          <a:xfrm>
            <a:off x="5257800" y="35623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4" name="Line 28"/>
          <p:cNvSpPr>
            <a:spLocks noChangeShapeType="1"/>
          </p:cNvSpPr>
          <p:nvPr/>
        </p:nvSpPr>
        <p:spPr bwMode="auto">
          <a:xfrm>
            <a:off x="5257800" y="41910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5" name="Rectangle 29"/>
          <p:cNvSpPr>
            <a:spLocks noChangeArrowheads="1"/>
          </p:cNvSpPr>
          <p:nvPr/>
        </p:nvSpPr>
        <p:spPr bwMode="auto">
          <a:xfrm>
            <a:off x="8288338" y="39624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86" name="Line 30"/>
          <p:cNvSpPr>
            <a:spLocks noChangeShapeType="1"/>
          </p:cNvSpPr>
          <p:nvPr/>
        </p:nvSpPr>
        <p:spPr bwMode="auto">
          <a:xfrm>
            <a:off x="5391150" y="37338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7" name="Line 31"/>
          <p:cNvSpPr>
            <a:spLocks noChangeShapeType="1"/>
          </p:cNvSpPr>
          <p:nvPr/>
        </p:nvSpPr>
        <p:spPr bwMode="auto">
          <a:xfrm>
            <a:off x="5391150" y="45720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8" name="Oval 32"/>
          <p:cNvSpPr>
            <a:spLocks noChangeArrowheads="1"/>
          </p:cNvSpPr>
          <p:nvPr/>
        </p:nvSpPr>
        <p:spPr bwMode="auto">
          <a:xfrm>
            <a:off x="59436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9" name="Oval 33"/>
          <p:cNvSpPr>
            <a:spLocks noChangeArrowheads="1"/>
          </p:cNvSpPr>
          <p:nvPr/>
        </p:nvSpPr>
        <p:spPr bwMode="auto">
          <a:xfrm>
            <a:off x="57150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0" name="Oval 34"/>
          <p:cNvSpPr>
            <a:spLocks noChangeArrowheads="1"/>
          </p:cNvSpPr>
          <p:nvPr/>
        </p:nvSpPr>
        <p:spPr bwMode="auto">
          <a:xfrm>
            <a:off x="5410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1" name="Oval 35"/>
          <p:cNvSpPr>
            <a:spLocks noChangeArrowheads="1"/>
          </p:cNvSpPr>
          <p:nvPr/>
        </p:nvSpPr>
        <p:spPr bwMode="auto">
          <a:xfrm>
            <a:off x="52578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2" name="Oval 36"/>
          <p:cNvSpPr>
            <a:spLocks noChangeArrowheads="1"/>
          </p:cNvSpPr>
          <p:nvPr/>
        </p:nvSpPr>
        <p:spPr bwMode="auto">
          <a:xfrm>
            <a:off x="5562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3" name="Oval 37"/>
          <p:cNvSpPr>
            <a:spLocks noChangeArrowheads="1"/>
          </p:cNvSpPr>
          <p:nvPr/>
        </p:nvSpPr>
        <p:spPr bwMode="auto">
          <a:xfrm>
            <a:off x="69342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4" name="Oval 38"/>
          <p:cNvSpPr>
            <a:spLocks noChangeArrowheads="1"/>
          </p:cNvSpPr>
          <p:nvPr/>
        </p:nvSpPr>
        <p:spPr bwMode="auto">
          <a:xfrm>
            <a:off x="6781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5" name="Oval 39"/>
          <p:cNvSpPr>
            <a:spLocks noChangeArrowheads="1"/>
          </p:cNvSpPr>
          <p:nvPr/>
        </p:nvSpPr>
        <p:spPr bwMode="auto">
          <a:xfrm>
            <a:off x="6629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6" name="Oval 40"/>
          <p:cNvSpPr>
            <a:spLocks noChangeArrowheads="1"/>
          </p:cNvSpPr>
          <p:nvPr/>
        </p:nvSpPr>
        <p:spPr bwMode="auto">
          <a:xfrm>
            <a:off x="6400800" y="4343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7" name="Oval 41"/>
          <p:cNvSpPr>
            <a:spLocks noChangeArrowheads="1"/>
          </p:cNvSpPr>
          <p:nvPr/>
        </p:nvSpPr>
        <p:spPr bwMode="auto">
          <a:xfrm>
            <a:off x="64770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8" name="Oval 42"/>
          <p:cNvSpPr>
            <a:spLocks noChangeArrowheads="1"/>
          </p:cNvSpPr>
          <p:nvPr/>
        </p:nvSpPr>
        <p:spPr bwMode="auto">
          <a:xfrm>
            <a:off x="61722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9" name="Oval 43"/>
          <p:cNvSpPr>
            <a:spLocks noChangeArrowheads="1"/>
          </p:cNvSpPr>
          <p:nvPr/>
        </p:nvSpPr>
        <p:spPr bwMode="auto">
          <a:xfrm>
            <a:off x="7543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0" name="Oval 44"/>
          <p:cNvSpPr>
            <a:spLocks noChangeArrowheads="1"/>
          </p:cNvSpPr>
          <p:nvPr/>
        </p:nvSpPr>
        <p:spPr bwMode="auto">
          <a:xfrm>
            <a:off x="7239000" y="4038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1" name="Oval 45"/>
          <p:cNvSpPr>
            <a:spLocks noChangeArrowheads="1"/>
          </p:cNvSpPr>
          <p:nvPr/>
        </p:nvSpPr>
        <p:spPr bwMode="auto">
          <a:xfrm>
            <a:off x="7010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2" name="Oval 46"/>
          <p:cNvSpPr>
            <a:spLocks noChangeArrowheads="1"/>
          </p:cNvSpPr>
          <p:nvPr/>
        </p:nvSpPr>
        <p:spPr bwMode="auto">
          <a:xfrm>
            <a:off x="78486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3" name="Oval 47"/>
          <p:cNvSpPr>
            <a:spLocks noChangeArrowheads="1"/>
          </p:cNvSpPr>
          <p:nvPr/>
        </p:nvSpPr>
        <p:spPr bwMode="auto">
          <a:xfrm>
            <a:off x="8001000" y="3733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4" name="Oval 48"/>
          <p:cNvSpPr>
            <a:spLocks noChangeArrowheads="1"/>
          </p:cNvSpPr>
          <p:nvPr/>
        </p:nvSpPr>
        <p:spPr bwMode="auto">
          <a:xfrm>
            <a:off x="7543800" y="3886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5" name="Oval 49"/>
          <p:cNvSpPr>
            <a:spLocks noChangeArrowheads="1"/>
          </p:cNvSpPr>
          <p:nvPr/>
        </p:nvSpPr>
        <p:spPr bwMode="auto">
          <a:xfrm>
            <a:off x="8077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6" name="Rectangle 50"/>
          <p:cNvSpPr>
            <a:spLocks noChangeArrowheads="1"/>
          </p:cNvSpPr>
          <p:nvPr/>
        </p:nvSpPr>
        <p:spPr bwMode="auto">
          <a:xfrm rot="16200000">
            <a:off x="77787" y="342106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7" name="Rectangle 51"/>
          <p:cNvSpPr>
            <a:spLocks noChangeArrowheads="1"/>
          </p:cNvSpPr>
          <p:nvPr/>
        </p:nvSpPr>
        <p:spPr bwMode="auto">
          <a:xfrm rot="16200000">
            <a:off x="4344987" y="4037013"/>
            <a:ext cx="1304925" cy="3937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8" name="Line 52"/>
          <p:cNvSpPr>
            <a:spLocks noChangeShapeType="1"/>
          </p:cNvSpPr>
          <p:nvPr/>
        </p:nvSpPr>
        <p:spPr bwMode="auto">
          <a:xfrm>
            <a:off x="1066800" y="48577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9" name="Line 53"/>
          <p:cNvSpPr>
            <a:spLocks noChangeShapeType="1"/>
          </p:cNvSpPr>
          <p:nvPr/>
        </p:nvSpPr>
        <p:spPr bwMode="auto">
          <a:xfrm>
            <a:off x="1066800" y="54864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0" name="Rectangle 54"/>
          <p:cNvSpPr>
            <a:spLocks noChangeArrowheads="1"/>
          </p:cNvSpPr>
          <p:nvPr/>
        </p:nvSpPr>
        <p:spPr bwMode="auto">
          <a:xfrm>
            <a:off x="4173538" y="52578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911" name="Oval 55"/>
          <p:cNvSpPr>
            <a:spLocks noChangeArrowheads="1"/>
          </p:cNvSpPr>
          <p:nvPr/>
        </p:nvSpPr>
        <p:spPr bwMode="auto">
          <a:xfrm>
            <a:off x="17526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2" name="Oval 56"/>
          <p:cNvSpPr>
            <a:spLocks noChangeArrowheads="1"/>
          </p:cNvSpPr>
          <p:nvPr/>
        </p:nvSpPr>
        <p:spPr bwMode="auto">
          <a:xfrm>
            <a:off x="1447800" y="5257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3" name="Oval 57"/>
          <p:cNvSpPr>
            <a:spLocks noChangeArrowheads="1"/>
          </p:cNvSpPr>
          <p:nvPr/>
        </p:nvSpPr>
        <p:spPr bwMode="auto">
          <a:xfrm>
            <a:off x="1905000" y="53752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4" name="Oval 58"/>
          <p:cNvSpPr>
            <a:spLocks noChangeArrowheads="1"/>
          </p:cNvSpPr>
          <p:nvPr/>
        </p:nvSpPr>
        <p:spPr bwMode="auto">
          <a:xfrm>
            <a:off x="21336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5" name="Oval 59"/>
          <p:cNvSpPr>
            <a:spLocks noChangeArrowheads="1"/>
          </p:cNvSpPr>
          <p:nvPr/>
        </p:nvSpPr>
        <p:spPr bwMode="auto">
          <a:xfrm>
            <a:off x="2362200" y="579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6" name="Oval 60"/>
          <p:cNvSpPr>
            <a:spLocks noChangeArrowheads="1"/>
          </p:cNvSpPr>
          <p:nvPr/>
        </p:nvSpPr>
        <p:spPr bwMode="auto">
          <a:xfrm>
            <a:off x="1219200" y="5527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7" name="Oval 61"/>
          <p:cNvSpPr>
            <a:spLocks noChangeArrowheads="1"/>
          </p:cNvSpPr>
          <p:nvPr/>
        </p:nvSpPr>
        <p:spPr bwMode="auto">
          <a:xfrm>
            <a:off x="2971800" y="5146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8" name="Oval 62"/>
          <p:cNvSpPr>
            <a:spLocks noChangeArrowheads="1"/>
          </p:cNvSpPr>
          <p:nvPr/>
        </p:nvSpPr>
        <p:spPr bwMode="auto">
          <a:xfrm>
            <a:off x="2743200" y="52990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9" name="Oval 63"/>
          <p:cNvSpPr>
            <a:spLocks noChangeArrowheads="1"/>
          </p:cNvSpPr>
          <p:nvPr/>
        </p:nvSpPr>
        <p:spPr bwMode="auto">
          <a:xfrm>
            <a:off x="25908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0" name="Oval 64"/>
          <p:cNvSpPr>
            <a:spLocks noChangeArrowheads="1"/>
          </p:cNvSpPr>
          <p:nvPr/>
        </p:nvSpPr>
        <p:spPr bwMode="auto">
          <a:xfrm>
            <a:off x="35814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1" name="Oval 65"/>
          <p:cNvSpPr>
            <a:spLocks noChangeArrowheads="1"/>
          </p:cNvSpPr>
          <p:nvPr/>
        </p:nvSpPr>
        <p:spPr bwMode="auto">
          <a:xfrm>
            <a:off x="3352800" y="548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2" name="Oval 66"/>
          <p:cNvSpPr>
            <a:spLocks noChangeArrowheads="1"/>
          </p:cNvSpPr>
          <p:nvPr/>
        </p:nvSpPr>
        <p:spPr bwMode="auto">
          <a:xfrm>
            <a:off x="3200400" y="52228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3" name="Oval 67"/>
          <p:cNvSpPr>
            <a:spLocks noChangeArrowheads="1"/>
          </p:cNvSpPr>
          <p:nvPr/>
        </p:nvSpPr>
        <p:spPr bwMode="auto">
          <a:xfrm>
            <a:off x="3886200" y="5562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4" name="Rectangle 68"/>
          <p:cNvSpPr>
            <a:spLocks noChangeArrowheads="1"/>
          </p:cNvSpPr>
          <p:nvPr/>
        </p:nvSpPr>
        <p:spPr bwMode="auto">
          <a:xfrm rot="16200000">
            <a:off x="77787" y="53324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25" name="Freeform 69"/>
          <p:cNvSpPr>
            <a:spLocks/>
          </p:cNvSpPr>
          <p:nvPr/>
        </p:nvSpPr>
        <p:spPr bwMode="auto">
          <a:xfrm>
            <a:off x="1116013" y="5003800"/>
            <a:ext cx="3303587" cy="657225"/>
          </a:xfrm>
          <a:custGeom>
            <a:avLst/>
            <a:gdLst>
              <a:gd name="T0" fmla="*/ 11 w 2081"/>
              <a:gd name="T1" fmla="*/ 388 h 414"/>
              <a:gd name="T2" fmla="*/ 65 w 2081"/>
              <a:gd name="T3" fmla="*/ 352 h 414"/>
              <a:gd name="T4" fmla="*/ 401 w 2081"/>
              <a:gd name="T5" fmla="*/ 16 h 414"/>
              <a:gd name="T6" fmla="*/ 833 w 2081"/>
              <a:gd name="T7" fmla="*/ 400 h 414"/>
              <a:gd name="T8" fmla="*/ 1217 w 2081"/>
              <a:gd name="T9" fmla="*/ 16 h 414"/>
              <a:gd name="T10" fmla="*/ 1697 w 2081"/>
              <a:gd name="T11" fmla="*/ 304 h 414"/>
              <a:gd name="T12" fmla="*/ 2081 w 2081"/>
              <a:gd name="T13" fmla="*/ 160 h 414"/>
            </a:gdLst>
            <a:ahLst/>
            <a:cxnLst>
              <a:cxn ang="0">
                <a:pos x="T0" y="T1"/>
              </a:cxn>
              <a:cxn ang="0">
                <a:pos x="T2" y="T3"/>
              </a:cxn>
              <a:cxn ang="0">
                <a:pos x="T4" y="T5"/>
              </a:cxn>
              <a:cxn ang="0">
                <a:pos x="T6" y="T7"/>
              </a:cxn>
              <a:cxn ang="0">
                <a:pos x="T8" y="T9"/>
              </a:cxn>
              <a:cxn ang="0">
                <a:pos x="T10" y="T11"/>
              </a:cxn>
              <a:cxn ang="0">
                <a:pos x="T12" y="T13"/>
              </a:cxn>
            </a:cxnLst>
            <a:rect l="0" t="0" r="r" b="b"/>
            <a:pathLst>
              <a:path w="2081" h="414">
                <a:moveTo>
                  <a:pt x="11" y="388"/>
                </a:moveTo>
                <a:cubicBezTo>
                  <a:pt x="20" y="381"/>
                  <a:pt x="0" y="414"/>
                  <a:pt x="65" y="352"/>
                </a:cubicBezTo>
                <a:cubicBezTo>
                  <a:pt x="130" y="290"/>
                  <a:pt x="273" y="8"/>
                  <a:pt x="401" y="16"/>
                </a:cubicBezTo>
                <a:cubicBezTo>
                  <a:pt x="529" y="24"/>
                  <a:pt x="697" y="400"/>
                  <a:pt x="833" y="400"/>
                </a:cubicBezTo>
                <a:cubicBezTo>
                  <a:pt x="969" y="400"/>
                  <a:pt x="1073" y="32"/>
                  <a:pt x="1217" y="16"/>
                </a:cubicBezTo>
                <a:cubicBezTo>
                  <a:pt x="1361" y="0"/>
                  <a:pt x="1553" y="280"/>
                  <a:pt x="1697" y="304"/>
                </a:cubicBezTo>
                <a:cubicBezTo>
                  <a:pt x="1841" y="328"/>
                  <a:pt x="2017" y="184"/>
                  <a:pt x="2081" y="160"/>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6" name="Freeform 70"/>
          <p:cNvSpPr>
            <a:spLocks/>
          </p:cNvSpPr>
          <p:nvPr/>
        </p:nvSpPr>
        <p:spPr bwMode="auto">
          <a:xfrm>
            <a:off x="1192213" y="5551488"/>
            <a:ext cx="3398837" cy="668337"/>
          </a:xfrm>
          <a:custGeom>
            <a:avLst/>
            <a:gdLst>
              <a:gd name="T0" fmla="*/ 11 w 2141"/>
              <a:gd name="T1" fmla="*/ 397 h 421"/>
              <a:gd name="T2" fmla="*/ 65 w 2141"/>
              <a:gd name="T3" fmla="*/ 359 h 421"/>
              <a:gd name="T4" fmla="*/ 401 w 2141"/>
              <a:gd name="T5" fmla="*/ 23 h 421"/>
              <a:gd name="T6" fmla="*/ 833 w 2141"/>
              <a:gd name="T7" fmla="*/ 407 h 421"/>
              <a:gd name="T8" fmla="*/ 1217 w 2141"/>
              <a:gd name="T9" fmla="*/ 23 h 421"/>
              <a:gd name="T10" fmla="*/ 1703 w 2141"/>
              <a:gd name="T11" fmla="*/ 271 h 421"/>
              <a:gd name="T12" fmla="*/ 2141 w 2141"/>
              <a:gd name="T13" fmla="*/ 79 h 421"/>
            </a:gdLst>
            <a:ahLst/>
            <a:cxnLst>
              <a:cxn ang="0">
                <a:pos x="T0" y="T1"/>
              </a:cxn>
              <a:cxn ang="0">
                <a:pos x="T2" y="T3"/>
              </a:cxn>
              <a:cxn ang="0">
                <a:pos x="T4" y="T5"/>
              </a:cxn>
              <a:cxn ang="0">
                <a:pos x="T6" y="T7"/>
              </a:cxn>
              <a:cxn ang="0">
                <a:pos x="T8" y="T9"/>
              </a:cxn>
              <a:cxn ang="0">
                <a:pos x="T10" y="T11"/>
              </a:cxn>
              <a:cxn ang="0">
                <a:pos x="T12" y="T13"/>
              </a:cxn>
            </a:cxnLst>
            <a:rect l="0" t="0" r="r" b="b"/>
            <a:pathLst>
              <a:path w="2141" h="421">
                <a:moveTo>
                  <a:pt x="11" y="397"/>
                </a:moveTo>
                <a:cubicBezTo>
                  <a:pt x="20" y="392"/>
                  <a:pt x="0" y="421"/>
                  <a:pt x="65" y="359"/>
                </a:cubicBezTo>
                <a:cubicBezTo>
                  <a:pt x="130" y="297"/>
                  <a:pt x="273" y="15"/>
                  <a:pt x="401" y="23"/>
                </a:cubicBezTo>
                <a:cubicBezTo>
                  <a:pt x="529" y="31"/>
                  <a:pt x="697" y="407"/>
                  <a:pt x="833" y="407"/>
                </a:cubicBezTo>
                <a:cubicBezTo>
                  <a:pt x="969" y="407"/>
                  <a:pt x="1072" y="46"/>
                  <a:pt x="1217" y="23"/>
                </a:cubicBezTo>
                <a:cubicBezTo>
                  <a:pt x="1362" y="0"/>
                  <a:pt x="1549" y="262"/>
                  <a:pt x="1703" y="271"/>
                </a:cubicBezTo>
                <a:cubicBezTo>
                  <a:pt x="1857" y="280"/>
                  <a:pt x="2050" y="119"/>
                  <a:pt x="2141" y="79"/>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7" name="Line 71"/>
          <p:cNvSpPr>
            <a:spLocks noChangeShapeType="1"/>
          </p:cNvSpPr>
          <p:nvPr/>
        </p:nvSpPr>
        <p:spPr bwMode="auto">
          <a:xfrm>
            <a:off x="47244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017928" name="Rectangle 72"/>
          <p:cNvSpPr>
            <a:spLocks noChangeArrowheads="1"/>
          </p:cNvSpPr>
          <p:nvPr/>
        </p:nvSpPr>
        <p:spPr bwMode="auto">
          <a:xfrm>
            <a:off x="4800600" y="1830387"/>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5400" b="0" baseline="0" dirty="0">
                <a:solidFill>
                  <a:srgbClr val="FF0000"/>
                </a:solidFill>
                <a:latin typeface="Wingdings" charset="0"/>
              </a:rPr>
              <a:t></a:t>
            </a:r>
          </a:p>
        </p:txBody>
      </p:sp>
      <p:sp>
        <p:nvSpPr>
          <p:cNvPr id="1017929"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1785365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Pearson Correlation </a:t>
            </a:r>
            <a:r>
              <a:rPr lang="en-US" dirty="0"/>
              <a:t>Coefficient</a:t>
            </a:r>
          </a:p>
        </p:txBody>
      </p:sp>
      <p:sp>
        <p:nvSpPr>
          <p:cNvPr id="11267" name="Rectangle 3"/>
          <p:cNvSpPr>
            <a:spLocks noGrp="1" noChangeArrowheads="1"/>
          </p:cNvSpPr>
          <p:nvPr>
            <p:ph type="body" idx="1"/>
          </p:nvPr>
        </p:nvSpPr>
        <p:spPr>
          <a:xfrm>
            <a:off x="990600" y="1752600"/>
            <a:ext cx="7467600" cy="4114800"/>
          </a:xfrm>
        </p:spPr>
        <p:txBody>
          <a:bodyPr/>
          <a:lstStyle/>
          <a:p>
            <a:pPr marL="0" indent="0" defTabSz="852488">
              <a:buNone/>
            </a:pPr>
            <a:r>
              <a:rPr lang="en-US" dirty="0"/>
              <a:t>The </a:t>
            </a:r>
            <a:r>
              <a:rPr lang="en-US" i="1" dirty="0">
                <a:solidFill>
                  <a:schemeClr val="folHlink"/>
                </a:solidFill>
              </a:rPr>
              <a:t>population correlation coefficient  </a:t>
            </a:r>
            <a:r>
              <a:rPr lang="el-GR" dirty="0">
                <a:solidFill>
                  <a:schemeClr val="folHlink"/>
                </a:solidFill>
                <a:cs typeface="Arial" charset="0"/>
              </a:rPr>
              <a:t>ρ</a:t>
            </a:r>
            <a:r>
              <a:rPr lang="en-US" dirty="0"/>
              <a:t>  (rho) measures the strength of the association between the variables</a:t>
            </a:r>
          </a:p>
          <a:p>
            <a:pPr marL="320675" indent="-320675" defTabSz="852488"/>
            <a:endParaRPr lang="en-US" sz="1200" dirty="0"/>
          </a:p>
          <a:p>
            <a:pPr marL="0" indent="0" defTabSz="852488">
              <a:buNone/>
            </a:pPr>
            <a:r>
              <a:rPr lang="en-US" dirty="0"/>
              <a:t>The </a:t>
            </a:r>
            <a:r>
              <a:rPr lang="en-US" i="1" dirty="0">
                <a:solidFill>
                  <a:schemeClr val="folHlink"/>
                </a:solidFill>
              </a:rPr>
              <a:t>sample correlation coefficient  </a:t>
            </a:r>
            <a:r>
              <a:rPr lang="en-US" dirty="0">
                <a:solidFill>
                  <a:schemeClr val="folHlink"/>
                </a:solidFill>
              </a:rPr>
              <a:t>r</a:t>
            </a:r>
            <a:r>
              <a:rPr lang="en-US" dirty="0"/>
              <a:t>  is an estimate of  </a:t>
            </a:r>
            <a:r>
              <a:rPr lang="el-GR" dirty="0">
                <a:cs typeface="Arial" charset="0"/>
              </a:rPr>
              <a:t>ρ</a:t>
            </a:r>
            <a:r>
              <a:rPr lang="en-US" dirty="0"/>
              <a:t>  and is used to measure the strength of the </a:t>
            </a:r>
            <a:r>
              <a:rPr lang="en-US" i="1" dirty="0"/>
              <a:t>linear relationship </a:t>
            </a:r>
            <a:r>
              <a:rPr lang="en-US" dirty="0"/>
              <a:t>in the sample </a:t>
            </a:r>
            <a:r>
              <a:rPr lang="en-US" dirty="0" smtClean="0"/>
              <a:t>observations</a:t>
            </a:r>
          </a:p>
          <a:p>
            <a:pPr marL="320675" indent="-320675" defTabSz="852488"/>
            <a:endParaRPr lang="en-US" dirty="0"/>
          </a:p>
        </p:txBody>
      </p:sp>
      <p:sp>
        <p:nvSpPr>
          <p:cNvPr id="11268" name="Text Box 4"/>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3912221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Features of  </a:t>
            </a:r>
            <a:r>
              <a:rPr lang="el-GR">
                <a:cs typeface="Arial" charset="0"/>
              </a:rPr>
              <a:t>ρ</a:t>
            </a:r>
            <a:r>
              <a:rPr lang="en-US">
                <a:latin typeface="Symbol" charset="0"/>
              </a:rPr>
              <a:t>  </a:t>
            </a:r>
            <a:r>
              <a:rPr lang="en-US"/>
              <a:t>and  r</a:t>
            </a:r>
          </a:p>
        </p:txBody>
      </p:sp>
      <p:sp>
        <p:nvSpPr>
          <p:cNvPr id="12291" name="Rectangle 3"/>
          <p:cNvSpPr>
            <a:spLocks noGrp="1" noChangeArrowheads="1"/>
          </p:cNvSpPr>
          <p:nvPr>
            <p:ph type="body" idx="1"/>
          </p:nvPr>
        </p:nvSpPr>
        <p:spPr>
          <a:xfrm>
            <a:off x="990600" y="1676400"/>
            <a:ext cx="7772400" cy="4114800"/>
          </a:xfrm>
        </p:spPr>
        <p:txBody>
          <a:bodyPr/>
          <a:lstStyle/>
          <a:p>
            <a:r>
              <a:rPr lang="en-US" dirty="0"/>
              <a:t>Unit free</a:t>
            </a:r>
          </a:p>
          <a:p>
            <a:r>
              <a:rPr lang="en-US" dirty="0"/>
              <a:t>Range between -1 and 1</a:t>
            </a:r>
          </a:p>
          <a:p>
            <a:r>
              <a:rPr lang="en-US" dirty="0" smtClean="0"/>
              <a:t>The </a:t>
            </a:r>
            <a:r>
              <a:rPr lang="en-US" dirty="0"/>
              <a:t>closer to 0, the weaker the linear </a:t>
            </a:r>
            <a:r>
              <a:rPr lang="en-US" dirty="0" smtClean="0"/>
              <a:t>relationship</a:t>
            </a:r>
          </a:p>
          <a:p>
            <a:r>
              <a:rPr lang="en-US" i="1" dirty="0" smtClean="0"/>
              <a:t>Does not imply causality!</a:t>
            </a:r>
            <a:endParaRPr lang="en-US" i="1"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98078560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t>Positive Correlation</a:t>
            </a:r>
            <a:endParaRPr lang="en-US"/>
          </a:p>
        </p:txBody>
      </p:sp>
      <p:sp>
        <p:nvSpPr>
          <p:cNvPr id="41987" name="Content Placeholder 2"/>
          <p:cNvSpPr>
            <a:spLocks noGrp="1"/>
          </p:cNvSpPr>
          <p:nvPr>
            <p:ph idx="1"/>
          </p:nvPr>
        </p:nvSpPr>
        <p:spPr/>
        <p:txBody>
          <a:bodyPr/>
          <a:lstStyle/>
          <a:p>
            <a:pPr marL="0" indent="0">
              <a:buNone/>
            </a:pPr>
            <a:r>
              <a:rPr lang="en-US" dirty="0" smtClean="0"/>
              <a:t>High scores on one variable tend to have high scores on the other variable</a:t>
            </a:r>
          </a:p>
        </p:txBody>
      </p:sp>
      <p:pic>
        <p:nvPicPr>
          <p:cNvPr id="41988" name="Content Placeholder 3" descr="Fig 15-1.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3162300"/>
            <a:ext cx="5010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47253978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Negative Correlation</a:t>
            </a:r>
            <a:endParaRPr lang="en-US"/>
          </a:p>
        </p:txBody>
      </p:sp>
      <p:sp>
        <p:nvSpPr>
          <p:cNvPr id="43011" name="Content Placeholder 2"/>
          <p:cNvSpPr>
            <a:spLocks noGrp="1"/>
          </p:cNvSpPr>
          <p:nvPr>
            <p:ph idx="1"/>
          </p:nvPr>
        </p:nvSpPr>
        <p:spPr/>
        <p:txBody>
          <a:bodyPr/>
          <a:lstStyle/>
          <a:p>
            <a:r>
              <a:rPr lang="en-US" dirty="0" smtClean="0"/>
              <a:t>High scores on one variable tend to have low scores on the other variable ‘inverse relation’</a:t>
            </a:r>
            <a:endParaRPr lang="en-US" dirty="0"/>
          </a:p>
        </p:txBody>
      </p:sp>
      <p:pic>
        <p:nvPicPr>
          <p:cNvPr id="43012" name="Picture 3" descr="Fig 15-2.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6635" y="3124200"/>
            <a:ext cx="491013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3240687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txBox="1">
            <a:spLocks noGrp="1"/>
          </p:cNvSpPr>
          <p:nvPr/>
        </p:nvSpPr>
        <p:spPr bwMode="auto">
          <a:xfrm>
            <a:off x="7239000" y="65532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algn="r"/>
            <a:fld id="{D4CE79DE-FBDC-0B41-99F1-6A46744DD191}" type="slidenum">
              <a:rPr lang="en-US" sz="1400">
                <a:solidFill>
                  <a:srgbClr val="E9DFB6"/>
                </a:solidFill>
                <a:cs typeface="ＭＳ Ｐゴシック" charset="0"/>
              </a:rPr>
              <a:pPr algn="r"/>
              <a:t>86</a:t>
            </a:fld>
            <a:endParaRPr lang="en-US" sz="1400" b="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dirty="0" smtClean="0">
                <a:latin typeface="Times New Roman" charset="0"/>
                <a:cs typeface="Times New Roman" charset="0"/>
              </a:rPr>
              <a:t>Sample Correlations</a:t>
            </a:r>
            <a:endParaRPr lang="en-US" dirty="0">
              <a:latin typeface="Times New Roman" charset="0"/>
              <a:cs typeface="Times New Roman" charset="0"/>
            </a:endParaRPr>
          </a:p>
        </p:txBody>
      </p:sp>
      <p:pic>
        <p:nvPicPr>
          <p:cNvPr id="40965" name="Picture 7" descr="Stats -- corrlations"/>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3400" y="2514600"/>
            <a:ext cx="78486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13854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Check your learning</a:t>
            </a:r>
            <a:endParaRPr lang="en-US" dirty="0"/>
          </a:p>
        </p:txBody>
      </p:sp>
      <p:sp>
        <p:nvSpPr>
          <p:cNvPr id="50178" name="Content Placeholder 2"/>
          <p:cNvSpPr>
            <a:spLocks noGrp="1"/>
          </p:cNvSpPr>
          <p:nvPr>
            <p:ph idx="1"/>
          </p:nvPr>
        </p:nvSpPr>
        <p:spPr/>
        <p:txBody>
          <a:bodyPr/>
          <a:lstStyle/>
          <a:p>
            <a:pPr marL="0" indent="0">
              <a:buNone/>
            </a:pPr>
            <a:r>
              <a:rPr lang="en-US" dirty="0" smtClean="0">
                <a:solidFill>
                  <a:srgbClr val="000000"/>
                </a:solidFill>
              </a:rPr>
              <a:t>Which is stronger?</a:t>
            </a:r>
          </a:p>
          <a:p>
            <a:pPr lvl="1"/>
            <a:r>
              <a:rPr lang="en-US" dirty="0" smtClean="0">
                <a:solidFill>
                  <a:srgbClr val="000000"/>
                </a:solidFill>
              </a:rPr>
              <a:t>A correlation of 0.25 or -0.74?</a:t>
            </a:r>
            <a:endParaRPr lang="en-US" dirty="0">
              <a:solidFill>
                <a:srgbClr val="000000"/>
              </a:solidFill>
            </a:endParaRPr>
          </a:p>
        </p:txBody>
      </p:sp>
    </p:spTree>
    <p:extLst>
      <p:ext uri="{BB962C8B-B14F-4D97-AF65-F5344CB8AC3E}">
        <p14:creationId xmlns:p14="http://schemas.microsoft.com/office/powerpoint/2010/main" val="395361783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Significance</a:t>
            </a:r>
            <a:endParaRPr lang="en-US" dirty="0"/>
          </a:p>
        </p:txBody>
      </p:sp>
      <p:sp>
        <p:nvSpPr>
          <p:cNvPr id="3" name="Text Placeholder 2"/>
          <p:cNvSpPr>
            <a:spLocks noGrp="1"/>
          </p:cNvSpPr>
          <p:nvPr>
            <p:ph type="body" idx="1"/>
          </p:nvPr>
        </p:nvSpPr>
        <p:spPr/>
        <p:txBody>
          <a:bodyPr/>
          <a:lstStyle/>
          <a:p>
            <a:r>
              <a:rPr lang="en-US" i="1" dirty="0" smtClean="0"/>
              <a:t>Strength </a:t>
            </a:r>
            <a:r>
              <a:rPr lang="en-US" dirty="0" smtClean="0"/>
              <a:t>and </a:t>
            </a:r>
            <a:r>
              <a:rPr lang="en-US" i="1" dirty="0" smtClean="0"/>
              <a:t>significance </a:t>
            </a:r>
            <a:r>
              <a:rPr lang="en-US" dirty="0" smtClean="0"/>
              <a:t>both matter</a:t>
            </a:r>
            <a:endParaRPr lang="en-US" i="1" dirty="0"/>
          </a:p>
        </p:txBody>
      </p:sp>
      <p:sp>
        <p:nvSpPr>
          <p:cNvPr id="4" name="Date Placeholder 3"/>
          <p:cNvSpPr>
            <a:spLocks noGrp="1"/>
          </p:cNvSpPr>
          <p:nvPr>
            <p:ph type="dt" sz="half" idx="10"/>
          </p:nvPr>
        </p:nvSpPr>
        <p:spPr/>
        <p:txBody>
          <a:bodyPr/>
          <a:lstStyle/>
          <a:p>
            <a:fld id="{111EEF3B-ABF2-AA4E-9E24-0C6256942674}" type="datetime1">
              <a:rPr lang="en-US" smtClean="0"/>
              <a:t>2/24/15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88</a:t>
            </a:fld>
            <a:endParaRPr lang="en-US" dirty="0"/>
          </a:p>
        </p:txBody>
      </p:sp>
    </p:spTree>
    <p:extLst>
      <p:ext uri="{BB962C8B-B14F-4D97-AF65-F5344CB8AC3E}">
        <p14:creationId xmlns:p14="http://schemas.microsoft.com/office/powerpoint/2010/main" val="399187501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Times New Roman" charset="0"/>
                <a:cs typeface="Times New Roman" charset="0"/>
              </a:rPr>
              <a:t>1 Identify </a:t>
            </a:r>
            <a:r>
              <a:rPr lang="en-US" dirty="0">
                <a:latin typeface="Times New Roman" charset="0"/>
                <a:cs typeface="Times New Roman" charset="0"/>
              </a:rPr>
              <a:t>the population, distribution, and </a:t>
            </a:r>
            <a:r>
              <a:rPr lang="en-US" dirty="0" smtClean="0">
                <a:latin typeface="Times New Roman" charset="0"/>
                <a:cs typeface="Times New Roman" charset="0"/>
              </a:rPr>
              <a:t>assumptions</a:t>
            </a:r>
            <a:endParaRPr lang="en-US" dirty="0">
              <a:latin typeface="Times New Roman" charset="0"/>
              <a:cs typeface="Times New Roman" charset="0"/>
            </a:endParaRPr>
          </a:p>
        </p:txBody>
      </p:sp>
    </p:spTree>
    <p:extLst>
      <p:ext uri="{BB962C8B-B14F-4D97-AF65-F5344CB8AC3E}">
        <p14:creationId xmlns:p14="http://schemas.microsoft.com/office/powerpoint/2010/main" val="26950755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58257" y="120520"/>
            <a:ext cx="7938106" cy="1219200"/>
          </a:xfrm>
        </p:spPr>
        <p:txBody>
          <a:bodyPr/>
          <a:lstStyle/>
          <a:p>
            <a:r>
              <a:rPr lang="en-US" dirty="0">
                <a:latin typeface="Arial" charset="0"/>
              </a:rPr>
              <a:t>Z-</a:t>
            </a:r>
            <a:r>
              <a:rPr lang="en-US" dirty="0" smtClean="0">
                <a:latin typeface="Arial" charset="0"/>
              </a:rPr>
              <a:t>score quantifies how good your sample is</a:t>
            </a:r>
            <a:endParaRPr lang="en-US" dirty="0">
              <a:latin typeface="Arial" charset="0"/>
            </a:endParaRPr>
          </a:p>
        </p:txBody>
      </p:sp>
      <p:sp>
        <p:nvSpPr>
          <p:cNvPr id="12291" name="Rectangle 3"/>
          <p:cNvSpPr>
            <a:spLocks noGrp="1" noChangeArrowheads="1"/>
          </p:cNvSpPr>
          <p:nvPr>
            <p:ph type="body" sz="half" idx="1"/>
          </p:nvPr>
        </p:nvSpPr>
        <p:spPr>
          <a:xfrm>
            <a:off x="1058256" y="1983339"/>
            <a:ext cx="7628543" cy="5181600"/>
          </a:xfrm>
        </p:spPr>
        <p:txBody>
          <a:bodyPr/>
          <a:lstStyle/>
          <a:p>
            <a:pPr marL="0" indent="0">
              <a:lnSpc>
                <a:spcPct val="90000"/>
              </a:lnSpc>
              <a:buNone/>
            </a:pPr>
            <a:r>
              <a:rPr lang="en-US" sz="2400" dirty="0" smtClean="0">
                <a:latin typeface="Arial" charset="0"/>
              </a:rPr>
              <a:t>Z-score	 “standard score”</a:t>
            </a:r>
            <a:endParaRPr lang="en-US" sz="2400" dirty="0">
              <a:latin typeface="Arial" charset="0"/>
            </a:endParaRPr>
          </a:p>
          <a:p>
            <a:pPr marL="0" indent="0">
              <a:lnSpc>
                <a:spcPct val="90000"/>
              </a:lnSpc>
              <a:buNone/>
            </a:pPr>
            <a:endParaRPr lang="en-US" sz="2400" dirty="0" smtClean="0">
              <a:latin typeface="Arial" charset="0"/>
            </a:endParaRPr>
          </a:p>
          <a:p>
            <a:pPr marL="0" indent="0">
              <a:lnSpc>
                <a:spcPct val="90000"/>
              </a:lnSpc>
              <a:buNone/>
            </a:pPr>
            <a:r>
              <a:rPr lang="en-US" sz="2400" dirty="0" smtClean="0">
                <a:latin typeface="Arial" charset="0"/>
              </a:rPr>
              <a:t>Provides </a:t>
            </a:r>
            <a:r>
              <a:rPr lang="en-US" sz="2400" dirty="0">
                <a:latin typeface="Arial" charset="0"/>
              </a:rPr>
              <a:t>a measure of </a:t>
            </a:r>
          </a:p>
          <a:p>
            <a:pPr lvl="1">
              <a:lnSpc>
                <a:spcPct val="90000"/>
              </a:lnSpc>
            </a:pPr>
            <a:r>
              <a:rPr lang="en-US" sz="2000" dirty="0">
                <a:latin typeface="Arial" charset="0"/>
              </a:rPr>
              <a:t>how well a sample mean approximates the population mean </a:t>
            </a:r>
          </a:p>
          <a:p>
            <a:pPr lvl="1">
              <a:lnSpc>
                <a:spcPct val="90000"/>
              </a:lnSpc>
            </a:pPr>
            <a:r>
              <a:rPr lang="en-US" sz="2000" dirty="0" smtClean="0">
                <a:latin typeface="Arial" charset="0"/>
              </a:rPr>
              <a:t>how </a:t>
            </a:r>
            <a:r>
              <a:rPr lang="en-US" sz="2000" dirty="0">
                <a:latin typeface="Arial" charset="0"/>
              </a:rPr>
              <a:t>much difference between </a:t>
            </a:r>
            <a:r>
              <a:rPr lang="en-US" sz="2000" dirty="0" smtClean="0">
                <a:latin typeface="Arial" charset="0"/>
              </a:rPr>
              <a:t>     and </a:t>
            </a:r>
            <a:r>
              <a:rPr lang="el-GR" sz="2000" dirty="0">
                <a:latin typeface="Arial" charset="0"/>
                <a:cs typeface="Arial" charset="0"/>
              </a:rPr>
              <a:t>μ</a:t>
            </a:r>
            <a:r>
              <a:rPr lang="en-US" sz="2000" dirty="0">
                <a:latin typeface="Arial" charset="0"/>
              </a:rPr>
              <a:t> is reasonable to expect just by </a:t>
            </a:r>
            <a:r>
              <a:rPr lang="en-US" sz="2000" dirty="0" smtClean="0">
                <a:latin typeface="Arial" charset="0"/>
              </a:rPr>
              <a:t>chance</a:t>
            </a:r>
          </a:p>
          <a:p>
            <a:pPr marL="0" indent="0">
              <a:lnSpc>
                <a:spcPct val="90000"/>
              </a:lnSpc>
              <a:buNone/>
            </a:pPr>
            <a:r>
              <a:rPr lang="en-US" sz="2600" dirty="0" smtClean="0">
                <a:latin typeface="Arial" charset="0"/>
              </a:rPr>
              <a:t>Requires knowledge of population (</a:t>
            </a:r>
            <a:r>
              <a:rPr lang="el-GR" sz="2400" dirty="0" smtClean="0">
                <a:latin typeface="Arial" charset="0"/>
                <a:cs typeface="Arial" charset="0"/>
              </a:rPr>
              <a:t>μ </a:t>
            </a:r>
            <a:r>
              <a:rPr lang="en-US" sz="2600" dirty="0" smtClean="0">
                <a:latin typeface="Arial" charset="0"/>
              </a:rPr>
              <a:t>&amp;	 </a:t>
            </a:r>
            <a:r>
              <a:rPr lang="en-US" sz="2600" dirty="0" smtClean="0">
                <a:latin typeface="Arial" charset="0"/>
              </a:rPr>
              <a:t>   )</a:t>
            </a:r>
            <a:endParaRPr lang="en-US" sz="2600" dirty="0">
              <a:latin typeface="Arial" charset="0"/>
            </a:endParaRPr>
          </a:p>
          <a:p>
            <a:pPr marL="0" indent="0">
              <a:lnSpc>
                <a:spcPct val="90000"/>
              </a:lnSpc>
              <a:buNone/>
            </a:pPr>
            <a:endParaRPr lang="en-US" sz="1800" dirty="0">
              <a:latin typeface="Arial" charset="0"/>
            </a:endParaRPr>
          </a:p>
        </p:txBody>
      </p:sp>
      <p:graphicFrame>
        <p:nvGraphicFramePr>
          <p:cNvPr id="12298" name="Object 10"/>
          <p:cNvGraphicFramePr>
            <a:graphicFrameLocks noGrp="1" noChangeAspect="1"/>
          </p:cNvGraphicFramePr>
          <p:nvPr>
            <p:ph sz="half" idx="2"/>
            <p:extLst>
              <p:ext uri="{D42A27DB-BD31-4B8C-83A1-F6EECF244321}">
                <p14:modId xmlns:p14="http://schemas.microsoft.com/office/powerpoint/2010/main" val="4273291885"/>
              </p:ext>
            </p:extLst>
          </p:nvPr>
        </p:nvGraphicFramePr>
        <p:xfrm>
          <a:off x="5081524" y="1703062"/>
          <a:ext cx="1355725" cy="1050925"/>
        </p:xfrm>
        <a:graphic>
          <a:graphicData uri="http://schemas.openxmlformats.org/presentationml/2006/ole">
            <mc:AlternateContent xmlns:mc="http://schemas.openxmlformats.org/markup-compatibility/2006">
              <mc:Choice xmlns:v="urn:schemas-microsoft-com:vml" Requires="v">
                <p:oleObj spid="_x0000_s87726" name="Equation" r:id="rId3" imgW="622300" imgH="482600" progId="Equation.3">
                  <p:embed/>
                </p:oleObj>
              </mc:Choice>
              <mc:Fallback>
                <p:oleObj name="Equation" r:id="rId3" imgW="622300" imgH="482600" progId="Equation.3">
                  <p:embed/>
                  <p:pic>
                    <p:nvPicPr>
                      <p:cNvPr id="0" name=""/>
                      <p:cNvPicPr>
                        <a:picLocks noChangeAspect="1" noChangeArrowheads="1"/>
                      </p:cNvPicPr>
                      <p:nvPr/>
                    </p:nvPicPr>
                    <p:blipFill>
                      <a:blip r:embed="rId4"/>
                      <a:srcRect/>
                      <a:stretch>
                        <a:fillRect/>
                      </a:stretch>
                    </p:blipFill>
                    <p:spPr bwMode="auto">
                      <a:xfrm>
                        <a:off x="5081524" y="1703062"/>
                        <a:ext cx="1355725" cy="1050925"/>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57480453"/>
              </p:ext>
            </p:extLst>
          </p:nvPr>
        </p:nvGraphicFramePr>
        <p:xfrm>
          <a:off x="4964633" y="3542799"/>
          <a:ext cx="292542" cy="426296"/>
        </p:xfrm>
        <a:graphic>
          <a:graphicData uri="http://schemas.openxmlformats.org/presentationml/2006/ole">
            <mc:AlternateContent xmlns:mc="http://schemas.openxmlformats.org/markup-compatibility/2006">
              <mc:Choice xmlns:v="urn:schemas-microsoft-com:vml" Requires="v">
                <p:oleObj spid="_x0000_s87727" name="Equation" r:id="rId5" imgW="165100" imgH="177800" progId="Equation.3">
                  <p:embed/>
                </p:oleObj>
              </mc:Choice>
              <mc:Fallback>
                <p:oleObj name="Equation" r:id="rId5" imgW="165100" imgH="177800" progId="Equation.3">
                  <p:embed/>
                  <p:pic>
                    <p:nvPicPr>
                      <p:cNvPr id="0" name=""/>
                      <p:cNvPicPr/>
                      <p:nvPr/>
                    </p:nvPicPr>
                    <p:blipFill>
                      <a:blip r:embed="rId6"/>
                      <a:stretch>
                        <a:fillRect/>
                      </a:stretch>
                    </p:blipFill>
                    <p:spPr>
                      <a:xfrm>
                        <a:off x="4964633" y="3542799"/>
                        <a:ext cx="292542" cy="426296"/>
                      </a:xfrm>
                      <a:prstGeom prst="rect">
                        <a:avLst/>
                      </a:prstGeom>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1425818979"/>
              </p:ext>
            </p:extLst>
          </p:nvPr>
        </p:nvGraphicFramePr>
        <p:xfrm>
          <a:off x="6735700" y="4246563"/>
          <a:ext cx="655638" cy="511175"/>
        </p:xfrm>
        <a:graphic>
          <a:graphicData uri="http://schemas.openxmlformats.org/presentationml/2006/ole">
            <mc:AlternateContent xmlns:mc="http://schemas.openxmlformats.org/markup-compatibility/2006">
              <mc:Choice xmlns:v="urn:schemas-microsoft-com:vml" Requires="v">
                <p:oleObj spid="_x0000_s87728" name="Equation" r:id="rId7" imgW="292100" imgH="228600" progId="Equation.3">
                  <p:embed/>
                </p:oleObj>
              </mc:Choice>
              <mc:Fallback>
                <p:oleObj name="Equation" r:id="rId7" imgW="292100" imgH="228600" progId="Equation.3">
                  <p:embed/>
                  <p:pic>
                    <p:nvPicPr>
                      <p:cNvPr id="0" name=""/>
                      <p:cNvPicPr>
                        <a:picLocks noChangeAspect="1" noChangeArrowheads="1"/>
                      </p:cNvPicPr>
                      <p:nvPr/>
                    </p:nvPicPr>
                    <p:blipFill>
                      <a:blip r:embed="rId8"/>
                      <a:srcRect/>
                      <a:stretch>
                        <a:fillRect/>
                      </a:stretch>
                    </p:blipFill>
                    <p:spPr bwMode="auto">
                      <a:xfrm>
                        <a:off x="6735700" y="4246563"/>
                        <a:ext cx="655638" cy="511175"/>
                      </a:xfrm>
                      <a:prstGeom prst="rect">
                        <a:avLst/>
                      </a:prstGeom>
                      <a:noFill/>
                      <a:ln>
                        <a:noFill/>
                      </a:ln>
                      <a:effectLst/>
                    </p:spPr>
                  </p:pic>
                </p:oleObj>
              </mc:Fallback>
            </mc:AlternateContent>
          </a:graphicData>
        </a:graphic>
      </p:graphicFrame>
      <p:sp>
        <p:nvSpPr>
          <p:cNvPr id="2" name="Rectangular Callout 1"/>
          <p:cNvSpPr/>
          <p:nvPr/>
        </p:nvSpPr>
        <p:spPr>
          <a:xfrm>
            <a:off x="5376333" y="5277556"/>
            <a:ext cx="2483556" cy="889000"/>
          </a:xfrm>
          <a:prstGeom prst="wedgeRectCallout">
            <a:avLst>
              <a:gd name="adj1" fmla="val -119880"/>
              <a:gd name="adj2" fmla="val -81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Inference &amp; Bayesian Reasoning </a:t>
            </a:r>
            <a:r>
              <a:rPr lang="en-US" dirty="0" err="1" smtClean="0"/>
              <a:t>Aagain</a:t>
            </a:r>
            <a:r>
              <a:rPr lang="en-US" dirty="0" smtClean="0"/>
              <a:t>…</a:t>
            </a:r>
            <a:endParaRPr lang="en-US" dirty="0"/>
          </a:p>
        </p:txBody>
      </p:sp>
    </p:spTree>
    <p:extLst>
      <p:ext uri="{BB962C8B-B14F-4D97-AF65-F5344CB8AC3E}">
        <p14:creationId xmlns:p14="http://schemas.microsoft.com/office/powerpoint/2010/main" val="119115592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E:\CH15\NolH2e_tb_15_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36688"/>
            <a:ext cx="731520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6983199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5"/>
          <p:cNvSpPr txBox="1">
            <a:spLocks noChangeArrowheads="1"/>
          </p:cNvSpPr>
          <p:nvPr/>
        </p:nvSpPr>
        <p:spPr bwMode="auto">
          <a:xfrm>
            <a:off x="1828800" y="9144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algn="ctr" eaLnBrk="1" hangingPunct="1">
              <a:spcBef>
                <a:spcPct val="50000"/>
              </a:spcBef>
            </a:pPr>
            <a:r>
              <a:rPr lang="en-US"/>
              <a:t>Always Start with a Scatterplot</a:t>
            </a:r>
          </a:p>
        </p:txBody>
      </p:sp>
      <p:pic>
        <p:nvPicPr>
          <p:cNvPr id="60419" name="Picture 5" descr="Noless_fig_13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00200"/>
            <a:ext cx="7696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59724854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p:txBody>
      </p:sp>
    </p:spTree>
    <p:extLst>
      <p:ext uri="{BB962C8B-B14F-4D97-AF65-F5344CB8AC3E}">
        <p14:creationId xmlns:p14="http://schemas.microsoft.com/office/powerpoint/2010/main" val="422896058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p>
          <a:p>
            <a:pPr marL="0" indent="0">
              <a:buNone/>
            </a:pPr>
            <a:r>
              <a:rPr lang="en-US" dirty="0" smtClean="0">
                <a:latin typeface="+mn-lt"/>
                <a:cs typeface="Times New Roman" charset="0"/>
              </a:rPr>
              <a:t>H</a:t>
            </a:r>
            <a:r>
              <a:rPr lang="en-US" baseline="-25000" dirty="0" smtClean="0">
                <a:latin typeface="+mn-lt"/>
                <a:cs typeface="Times New Roman" charset="0"/>
              </a:rPr>
              <a:t>0</a:t>
            </a:r>
            <a:r>
              <a:rPr lang="en-US" dirty="0" smtClean="0">
                <a:latin typeface="+mn-lt"/>
                <a:cs typeface="Times New Roman" charset="0"/>
              </a:rPr>
              <a:t>: There is no statistically significant relationship between the variables</a:t>
            </a:r>
          </a:p>
          <a:p>
            <a:pPr marL="0" indent="0">
              <a:buNone/>
            </a:pPr>
            <a:r>
              <a:rPr lang="en-US" dirty="0" smtClean="0">
                <a:latin typeface="+mn-lt"/>
                <a:cs typeface="Times New Roman" charset="0"/>
              </a:rPr>
              <a:t>H</a:t>
            </a:r>
            <a:r>
              <a:rPr lang="en-US" baseline="-25000" dirty="0" smtClean="0">
                <a:latin typeface="+mn-lt"/>
                <a:cs typeface="Times New Roman" charset="0"/>
              </a:rPr>
              <a:t>1</a:t>
            </a:r>
            <a:r>
              <a:rPr lang="en-US" dirty="0" smtClean="0">
                <a:latin typeface="+mn-lt"/>
                <a:cs typeface="Times New Roman" charset="0"/>
              </a:rPr>
              <a:t>: </a:t>
            </a:r>
            <a:r>
              <a:rPr lang="en-US" dirty="0">
                <a:latin typeface="+mn-lt"/>
                <a:cs typeface="Times New Roman" charset="0"/>
              </a:rPr>
              <a:t>There is </a:t>
            </a:r>
            <a:r>
              <a:rPr lang="en-US" dirty="0" smtClean="0">
                <a:latin typeface="+mn-lt"/>
                <a:cs typeface="Times New Roman" charset="0"/>
              </a:rPr>
              <a:t>a statistically </a:t>
            </a:r>
            <a:r>
              <a:rPr lang="en-US" dirty="0">
                <a:latin typeface="+mn-lt"/>
                <a:cs typeface="Times New Roman" charset="0"/>
              </a:rPr>
              <a:t>significant relationship between the </a:t>
            </a:r>
            <a:r>
              <a:rPr lang="en-US" dirty="0" smtClean="0">
                <a:latin typeface="+mn-lt"/>
                <a:cs typeface="Times New Roman" charset="0"/>
              </a:rPr>
              <a:t>variables</a:t>
            </a:r>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259147968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a:t>
            </a:r>
            <a:r>
              <a:rPr lang="en-US" dirty="0">
                <a:latin typeface="+mn-lt"/>
                <a:cs typeface="Times New Roman" charset="0"/>
              </a:rPr>
              <a:t>Determine the characteristics of the comparison </a:t>
            </a:r>
            <a:r>
              <a:rPr lang="en-US" dirty="0" smtClean="0">
                <a:latin typeface="+mn-lt"/>
                <a:cs typeface="Times New Roman" charset="0"/>
              </a:rPr>
              <a:t>distribution</a:t>
            </a:r>
            <a:endParaRPr lang="en-US" dirty="0">
              <a:latin typeface="+mn-lt"/>
              <a:cs typeface="Times New Roman" charset="0"/>
            </a:endParaRPr>
          </a:p>
        </p:txBody>
      </p:sp>
    </p:spTree>
    <p:extLst>
      <p:ext uri="{BB962C8B-B14F-4D97-AF65-F5344CB8AC3E}">
        <p14:creationId xmlns:p14="http://schemas.microsoft.com/office/powerpoint/2010/main" val="262345530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smtClean="0"/>
              <a:t>Correlation Assumptions</a:t>
            </a:r>
            <a:endParaRPr lang="en-US" dirty="0"/>
          </a:p>
        </p:txBody>
      </p:sp>
      <p:sp>
        <p:nvSpPr>
          <p:cNvPr id="7171" name="Rectangle 3"/>
          <p:cNvSpPr>
            <a:spLocks noGrp="1" noChangeArrowheads="1"/>
          </p:cNvSpPr>
          <p:nvPr>
            <p:ph idx="1"/>
          </p:nvPr>
        </p:nvSpPr>
        <p:spPr>
          <a:xfrm>
            <a:off x="1128942" y="1288353"/>
            <a:ext cx="7761057" cy="4379976"/>
          </a:xfrm>
        </p:spPr>
        <p:txBody>
          <a:bodyPr/>
          <a:lstStyle/>
          <a:p>
            <a:pPr marL="0" indent="0">
              <a:buNone/>
            </a:pPr>
            <a:r>
              <a:rPr lang="en-US" dirty="0" smtClean="0"/>
              <a:t>Key Assumptions:</a:t>
            </a:r>
          </a:p>
          <a:p>
            <a:pPr marL="228600" lvl="1" indent="0">
              <a:buNone/>
            </a:pPr>
            <a:r>
              <a:rPr lang="en-US" dirty="0" smtClean="0"/>
              <a:t>X values are normally distributed </a:t>
            </a:r>
            <a:br>
              <a:rPr lang="en-US" dirty="0" smtClean="0"/>
            </a:br>
            <a:r>
              <a:rPr lang="en-US" dirty="0" smtClean="0"/>
              <a:t>within the population (for each Y)</a:t>
            </a:r>
          </a:p>
          <a:p>
            <a:pPr marL="228600" lvl="1" indent="0">
              <a:buNone/>
            </a:pPr>
            <a:r>
              <a:rPr lang="en-US" dirty="0" smtClean="0"/>
              <a:t>Y values are normally distributed </a:t>
            </a:r>
            <a:br>
              <a:rPr lang="en-US" dirty="0" smtClean="0"/>
            </a:br>
            <a:r>
              <a:rPr lang="en-US" dirty="0" smtClean="0"/>
              <a:t>within the population (for each X)</a:t>
            </a:r>
          </a:p>
          <a:p>
            <a:pPr marL="228600" lvl="1" indent="0">
              <a:buNone/>
            </a:pPr>
            <a:r>
              <a:rPr lang="en-US" dirty="0" smtClean="0"/>
              <a:t>X and Y have a linear relationship</a:t>
            </a:r>
          </a:p>
          <a:p>
            <a:pPr marL="228600" lvl="1" indent="0">
              <a:buNone/>
            </a:pPr>
            <a:r>
              <a:rPr lang="en-US" dirty="0" smtClean="0"/>
              <a:t>There are no significant </a:t>
            </a:r>
            <a:br>
              <a:rPr lang="en-US" dirty="0" smtClean="0"/>
            </a:br>
            <a:r>
              <a:rPr lang="en-US" dirty="0" smtClean="0"/>
              <a:t>outliers</a:t>
            </a:r>
          </a:p>
          <a:p>
            <a:pPr marL="228600" lvl="1" indent="0">
              <a:buNone/>
            </a:pPr>
            <a:r>
              <a:rPr lang="en-US" dirty="0" smtClean="0"/>
              <a:t>Scatter doesn’t vary over </a:t>
            </a:r>
            <a:br>
              <a:rPr lang="en-US" dirty="0" smtClean="0"/>
            </a:br>
            <a:r>
              <a:rPr lang="en-US" dirty="0" smtClean="0"/>
              <a:t>X or Y </a:t>
            </a:r>
            <a:endParaRPr lang="en-US" dirty="0"/>
          </a:p>
          <a:p>
            <a:pPr marL="0" indent="0" defTabSz="852488">
              <a:spcBef>
                <a:spcPct val="40000"/>
              </a:spcBef>
              <a:buNone/>
            </a:pPr>
            <a:endParaRPr lang="en-US" dirty="0" smtClean="0"/>
          </a:p>
        </p:txBody>
      </p:sp>
      <p:pic>
        <p:nvPicPr>
          <p:cNvPr id="2" name="Picture 1"/>
          <p:cNvPicPr>
            <a:picLocks noChangeAspect="1"/>
          </p:cNvPicPr>
          <p:nvPr/>
        </p:nvPicPr>
        <p:blipFill>
          <a:blip r:embed="rId2"/>
          <a:stretch>
            <a:fillRect/>
          </a:stretch>
        </p:blipFill>
        <p:spPr>
          <a:xfrm>
            <a:off x="5689600" y="2842868"/>
            <a:ext cx="3314700" cy="2668931"/>
          </a:xfrm>
          <a:prstGeom prst="rect">
            <a:avLst/>
          </a:prstGeom>
        </p:spPr>
      </p:pic>
    </p:spTree>
    <p:extLst>
      <p:ext uri="{BB962C8B-B14F-4D97-AF65-F5344CB8AC3E}">
        <p14:creationId xmlns:p14="http://schemas.microsoft.com/office/powerpoint/2010/main" val="414436793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Helvetica" charset="0"/>
                <a:cs typeface="Helvetica" charset="0"/>
              </a:rPr>
              <a:t>Correlation Hypothesis Testing </a:t>
            </a:r>
          </a:p>
        </p:txBody>
      </p:sp>
      <p:sp>
        <p:nvSpPr>
          <p:cNvPr id="58371" name="Content Placeholder 2"/>
          <p:cNvSpPr>
            <a:spLocks noGrp="1"/>
          </p:cNvSpPr>
          <p:nvPr>
            <p:ph idx="1"/>
          </p:nvPr>
        </p:nvSpPr>
        <p:spPr/>
        <p:txBody>
          <a:bodyPr/>
          <a:lstStyle/>
          <a:p>
            <a:pPr marL="0" indent="0">
              <a:buNone/>
            </a:pPr>
            <a:r>
              <a:rPr lang="en-US" dirty="0" smtClean="0">
                <a:latin typeface="+mn-lt"/>
                <a:cs typeface="Times New Roman" charset="0"/>
              </a:rPr>
              <a:t>1 Identify </a:t>
            </a:r>
            <a:r>
              <a:rPr lang="en-US" dirty="0">
                <a:latin typeface="+mn-lt"/>
                <a:cs typeface="Times New Roman" charset="0"/>
              </a:rPr>
              <a:t>the population, distribution, and assumptions</a:t>
            </a:r>
          </a:p>
          <a:p>
            <a:pPr marL="0" indent="0">
              <a:buNone/>
            </a:pPr>
            <a:r>
              <a:rPr lang="en-US" dirty="0" smtClean="0">
                <a:latin typeface="+mn-lt"/>
                <a:cs typeface="Times New Roman" charset="0"/>
              </a:rPr>
              <a:t>2 State </a:t>
            </a:r>
            <a:r>
              <a:rPr lang="en-US" dirty="0">
                <a:latin typeface="+mn-lt"/>
                <a:cs typeface="Times New Roman" charset="0"/>
              </a:rPr>
              <a:t>the null and research </a:t>
            </a:r>
            <a:r>
              <a:rPr lang="en-US" dirty="0" smtClean="0">
                <a:latin typeface="+mn-lt"/>
                <a:cs typeface="Times New Roman" charset="0"/>
              </a:rPr>
              <a:t>hypotheses</a:t>
            </a:r>
            <a:endParaRPr lang="en-US" dirty="0">
              <a:latin typeface="+mn-lt"/>
              <a:cs typeface="Times New Roman" charset="0"/>
            </a:endParaRPr>
          </a:p>
          <a:p>
            <a:pPr marL="0" indent="0">
              <a:buNone/>
            </a:pPr>
            <a:r>
              <a:rPr lang="en-US" dirty="0" smtClean="0">
                <a:latin typeface="+mn-lt"/>
                <a:cs typeface="Times New Roman" charset="0"/>
              </a:rPr>
              <a:t>3 Determine </a:t>
            </a:r>
            <a:r>
              <a:rPr lang="en-US" dirty="0">
                <a:latin typeface="+mn-lt"/>
                <a:cs typeface="Times New Roman" charset="0"/>
              </a:rPr>
              <a:t>the characteristics of the comparison </a:t>
            </a:r>
            <a:r>
              <a:rPr lang="en-US" dirty="0" smtClean="0">
                <a:latin typeface="+mn-lt"/>
                <a:cs typeface="Times New Roman" charset="0"/>
              </a:rPr>
              <a:t>distribution</a:t>
            </a:r>
            <a:endParaRPr lang="en-US" dirty="0">
              <a:latin typeface="+mn-lt"/>
              <a:cs typeface="Times New Roman" charset="0"/>
            </a:endParaRPr>
          </a:p>
          <a:p>
            <a:pPr marL="0" indent="0">
              <a:buNone/>
            </a:pPr>
            <a:r>
              <a:rPr lang="en-US" dirty="0" smtClean="0">
                <a:latin typeface="+mn-lt"/>
                <a:cs typeface="Times New Roman" charset="0"/>
              </a:rPr>
              <a:t>4 Determine </a:t>
            </a:r>
            <a:r>
              <a:rPr lang="en-US" dirty="0">
                <a:latin typeface="+mn-lt"/>
                <a:cs typeface="Times New Roman" charset="0"/>
              </a:rPr>
              <a:t>the critical </a:t>
            </a:r>
            <a:r>
              <a:rPr lang="en-US" dirty="0" smtClean="0">
                <a:latin typeface="+mn-lt"/>
                <a:cs typeface="Times New Roman" charset="0"/>
              </a:rPr>
              <a:t>values</a:t>
            </a:r>
            <a:endParaRPr lang="en-US" dirty="0">
              <a:latin typeface="+mn-lt"/>
              <a:cs typeface="Times New Roman" charset="0"/>
            </a:endParaRPr>
          </a:p>
          <a:p>
            <a:pPr marL="0" indent="0">
              <a:buNone/>
            </a:pPr>
            <a:endParaRPr lang="en-US" dirty="0">
              <a:latin typeface="+mn-lt"/>
              <a:cs typeface="Times New Roman" charset="0"/>
            </a:endParaRPr>
          </a:p>
        </p:txBody>
      </p:sp>
    </p:spTree>
    <p:extLst>
      <p:ext uri="{BB962C8B-B14F-4D97-AF65-F5344CB8AC3E}">
        <p14:creationId xmlns:p14="http://schemas.microsoft.com/office/powerpoint/2010/main" val="218955354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533400"/>
            <a:ext cx="7793038" cy="762000"/>
          </a:xfrm>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graphicFrame>
        <p:nvGraphicFramePr>
          <p:cNvPr id="14339" name="Object 3"/>
          <p:cNvGraphicFramePr>
            <a:graphicFrameLocks noChangeAspect="1"/>
          </p:cNvGraphicFramePr>
          <p:nvPr>
            <p:extLst>
              <p:ext uri="{D42A27DB-BD31-4B8C-83A1-F6EECF244321}">
                <p14:modId xmlns:p14="http://schemas.microsoft.com/office/powerpoint/2010/main" val="1219971913"/>
              </p:ext>
            </p:extLst>
          </p:nvPr>
        </p:nvGraphicFramePr>
        <p:xfrm>
          <a:off x="3581400" y="2133600"/>
          <a:ext cx="4191000" cy="1179513"/>
        </p:xfrm>
        <a:graphic>
          <a:graphicData uri="http://schemas.openxmlformats.org/presentationml/2006/ole">
            <mc:AlternateContent xmlns:mc="http://schemas.openxmlformats.org/markup-compatibility/2006">
              <mc:Choice xmlns:v="urn:schemas-microsoft-com:vml" Requires="v">
                <p:oleObj spid="_x0000_s130317" name="Equation" r:id="rId3" imgW="1892160" imgH="533160" progId="Equation.3">
                  <p:embed/>
                </p:oleObj>
              </mc:Choice>
              <mc:Fallback>
                <p:oleObj name="Equation" r:id="rId3" imgW="189216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133600"/>
                        <a:ext cx="4191000" cy="1179513"/>
                      </a:xfrm>
                      <a:prstGeom prst="rect">
                        <a:avLst/>
                      </a:prstGeom>
                      <a:noFill/>
                      <a:ln w="9525">
                        <a:noFill/>
                        <a:miter lim="800000"/>
                        <a:headEnd/>
                        <a:tailEnd/>
                      </a:ln>
                      <a:effectLst/>
                    </p:spPr>
                  </p:pic>
                </p:oleObj>
              </mc:Fallback>
            </mc:AlternateContent>
          </a:graphicData>
        </a:graphic>
      </p:graphicFrame>
      <p:sp>
        <p:nvSpPr>
          <p:cNvPr id="14340" name="Rectangle 4"/>
          <p:cNvSpPr>
            <a:spLocks noChangeArrowheads="1"/>
          </p:cNvSpPr>
          <p:nvPr/>
        </p:nvSpPr>
        <p:spPr bwMode="auto">
          <a:xfrm>
            <a:off x="838200" y="5029200"/>
            <a:ext cx="5105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where:</a:t>
            </a:r>
          </a:p>
          <a:p>
            <a:r>
              <a:rPr lang="en-US" dirty="0"/>
              <a:t>	r = Sample correlation coefficient</a:t>
            </a:r>
          </a:p>
          <a:p>
            <a:r>
              <a:rPr lang="en-US" dirty="0"/>
              <a:t>	n = Sample size</a:t>
            </a:r>
          </a:p>
          <a:p>
            <a:r>
              <a:rPr lang="en-US" dirty="0"/>
              <a:t>	x = Value of the independent variable</a:t>
            </a:r>
          </a:p>
          <a:p>
            <a:r>
              <a:rPr lang="en-US" dirty="0"/>
              <a:t>	y = Value of the dependent variable</a:t>
            </a:r>
          </a:p>
        </p:txBody>
      </p:sp>
      <p:graphicFrame>
        <p:nvGraphicFramePr>
          <p:cNvPr id="14341" name="Object 5"/>
          <p:cNvGraphicFramePr>
            <a:graphicFrameLocks noChangeAspect="1"/>
          </p:cNvGraphicFramePr>
          <p:nvPr>
            <p:extLst>
              <p:ext uri="{D42A27DB-BD31-4B8C-83A1-F6EECF244321}">
                <p14:modId xmlns:p14="http://schemas.microsoft.com/office/powerpoint/2010/main" val="674157967"/>
              </p:ext>
            </p:extLst>
          </p:nvPr>
        </p:nvGraphicFramePr>
        <p:xfrm>
          <a:off x="3048000" y="3962400"/>
          <a:ext cx="5183188" cy="1004888"/>
        </p:xfrm>
        <a:graphic>
          <a:graphicData uri="http://schemas.openxmlformats.org/presentationml/2006/ole">
            <mc:AlternateContent xmlns:mc="http://schemas.openxmlformats.org/markup-compatibility/2006">
              <mc:Choice xmlns:v="urn:schemas-microsoft-com:vml" Requires="v">
                <p:oleObj spid="_x0000_s130318" name="Equation" r:id="rId5" imgW="2743200" imgH="533160" progId="Equation.3">
                  <p:embed/>
                </p:oleObj>
              </mc:Choice>
              <mc:Fallback>
                <p:oleObj name="Equation" r:id="rId5" imgW="2743200" imgH="533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962400"/>
                        <a:ext cx="5183188" cy="10048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4342" name="Rectangle 6"/>
          <p:cNvSpPr>
            <a:spLocks noChangeArrowheads="1"/>
          </p:cNvSpPr>
          <p:nvPr/>
        </p:nvSpPr>
        <p:spPr bwMode="auto">
          <a:xfrm>
            <a:off x="1143000" y="15240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400" dirty="0">
                <a:solidFill>
                  <a:schemeClr val="folHlink"/>
                </a:solidFill>
              </a:rPr>
              <a:t>Sample correlation coefficient:</a:t>
            </a:r>
            <a:endParaRPr kumimoji="1" lang="en-US" sz="2400" b="1" dirty="0"/>
          </a:p>
        </p:txBody>
      </p:sp>
      <p:sp>
        <p:nvSpPr>
          <p:cNvPr id="14343" name="Rectangle 7"/>
          <p:cNvSpPr>
            <a:spLocks noChangeArrowheads="1"/>
          </p:cNvSpPr>
          <p:nvPr/>
        </p:nvSpPr>
        <p:spPr bwMode="auto">
          <a:xfrm>
            <a:off x="1219200" y="3505200"/>
            <a:ext cx="327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000"/>
              <a:t>or the algebraic equivalent: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03124312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E:\CH15\NolH2e_tb_15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00200"/>
            <a:ext cx="727075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43925927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Greg\AppData\Local\Microsoft\Windows\Burn\Burn\CH15\NolH2e_tb_15_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3400"/>
            <a:ext cx="855027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2497407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17610</TotalTime>
  <Words>7790</Words>
  <Application>Microsoft Macintosh PowerPoint</Application>
  <PresentationFormat>On-screen Show (4:3)</PresentationFormat>
  <Paragraphs>1806</Paragraphs>
  <Slides>158</Slides>
  <Notes>66</Notes>
  <HiddenSlides>1</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158</vt:i4>
      </vt:variant>
    </vt:vector>
  </HeadingPairs>
  <TitlesOfParts>
    <vt:vector size="163" baseType="lpstr">
      <vt:lpstr>Office Theme</vt:lpstr>
      <vt:lpstr>Equation</vt:lpstr>
      <vt:lpstr>Microsoft Equation</vt:lpstr>
      <vt:lpstr>Clip</vt:lpstr>
      <vt:lpstr>Chart</vt:lpstr>
      <vt:lpstr>PowerPoint Presentation</vt:lpstr>
      <vt:lpstr>Sign up for meetings!</vt:lpstr>
      <vt:lpstr>Goals</vt:lpstr>
      <vt:lpstr>Common Statistical Tests: T-test</vt:lpstr>
      <vt:lpstr>Testing a Hypothesis</vt:lpstr>
      <vt:lpstr>Central limit theorem (again)</vt:lpstr>
      <vt:lpstr>Z-score quantifies how good your sample is</vt:lpstr>
      <vt:lpstr>Z-score quantifies how good your sample is</vt:lpstr>
      <vt:lpstr>Z-score quantifies how good your sample is</vt:lpstr>
      <vt:lpstr>t statistic</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Six Steps for Significance Tests</vt:lpstr>
      <vt:lpstr>Review</vt:lpstr>
      <vt:lpstr>Review</vt:lpstr>
      <vt:lpstr>Review</vt:lpstr>
      <vt:lpstr>Review</vt:lpstr>
      <vt:lpstr>Review</vt:lpstr>
      <vt:lpstr>Review</vt:lpstr>
      <vt:lpstr>Confidence Intervals</vt:lpstr>
      <vt:lpstr>Confidence Intervals: More Intuitive</vt:lpstr>
      <vt:lpstr>Confidence Intervals: More Intuitive</vt:lpstr>
      <vt:lpstr>Example</vt:lpstr>
      <vt:lpstr>Example</vt:lpstr>
      <vt:lpstr>Example</vt:lpstr>
      <vt:lpstr>Example</vt:lpstr>
      <vt:lpstr>Example</vt:lpstr>
      <vt:lpstr>Example</vt:lpstr>
      <vt:lpstr>Example</vt:lpstr>
      <vt:lpstr>Example</vt:lpstr>
      <vt:lpstr>Example</vt:lpstr>
      <vt:lpstr>Example</vt:lpstr>
      <vt:lpstr>Example</vt:lpstr>
      <vt:lpstr>Two-sample t-test</vt:lpstr>
      <vt:lpstr>Two-sample t-test</vt:lpstr>
      <vt:lpstr>Two-sample t-test</vt:lpstr>
      <vt:lpstr>Two-sample t-test</vt:lpstr>
      <vt:lpstr># Months in Kennel Scores </vt:lpstr>
      <vt:lpstr># Months</vt:lpstr>
      <vt:lpstr>Review: Potential Errors</vt:lpstr>
      <vt:lpstr>Could our Estimate Be Wrong? </vt:lpstr>
      <vt:lpstr>Could our Estimate Be Wrong? </vt:lpstr>
      <vt:lpstr>False positive and negative  Error Tradeoffs</vt:lpstr>
      <vt:lpstr>Could our Estimate Be Wrong? </vt:lpstr>
      <vt:lpstr>Could our Estimate Be Wrong? </vt:lpstr>
      <vt:lpstr>Testing of hypotheses False positives &amp; negatives</vt:lpstr>
      <vt:lpstr>Testing of hypotheses False positives &amp; negatives: Example</vt:lpstr>
      <vt:lpstr>Could our Estimate Be Wrong? </vt:lpstr>
      <vt:lpstr>Testing of hypotheses False positives &amp; negatives</vt:lpstr>
      <vt:lpstr>What if we have more than two groups?</vt:lpstr>
      <vt:lpstr>Summary</vt:lpstr>
      <vt:lpstr>Careful with p values</vt:lpstr>
      <vt:lpstr>Important to note</vt:lpstr>
      <vt:lpstr>Important to note</vt:lpstr>
      <vt:lpstr>Important to note</vt:lpstr>
      <vt:lpstr>How to choose your test</vt:lpstr>
      <vt:lpstr>Correlation</vt:lpstr>
      <vt:lpstr>Continuous outcome (means) </vt:lpstr>
      <vt:lpstr>Goals</vt:lpstr>
      <vt:lpstr>Scatter Plots and Correlation</vt:lpstr>
      <vt:lpstr>What is “Linear”?</vt:lpstr>
      <vt:lpstr>Residual Analysis</vt:lpstr>
      <vt:lpstr>Residual Analysis for Linearity</vt:lpstr>
      <vt:lpstr>Residual Analysis for  Constant Variance (Homoscedasticity) </vt:lpstr>
      <vt:lpstr>PowerPoint Presentation</vt:lpstr>
      <vt:lpstr>Pearson Correlation Coefficient</vt:lpstr>
      <vt:lpstr>Features of  ρ  and  r</vt:lpstr>
      <vt:lpstr>Positive Correlation</vt:lpstr>
      <vt:lpstr>Negative Correlation</vt:lpstr>
      <vt:lpstr>Sample Correlations</vt:lpstr>
      <vt:lpstr>Check your learning</vt:lpstr>
      <vt:lpstr>Correlation Significance</vt:lpstr>
      <vt:lpstr>Correlation Hypothesis Testing </vt:lpstr>
      <vt:lpstr>PowerPoint Presentation</vt:lpstr>
      <vt:lpstr>PowerPoint Presentation</vt:lpstr>
      <vt:lpstr>Correlation Hypothesis Testing </vt:lpstr>
      <vt:lpstr>Correlation Hypothesis Testing </vt:lpstr>
      <vt:lpstr>Correlation Hypothesis Testing </vt:lpstr>
      <vt:lpstr>Correlation Assumptions</vt:lpstr>
      <vt:lpstr>Correlation Hypothesis Testing </vt:lpstr>
      <vt:lpstr>Calculating the Pearson  Correlation Coefficient</vt:lpstr>
      <vt:lpstr>PowerPoint Presentation</vt:lpstr>
      <vt:lpstr>PowerPoint Presentation</vt:lpstr>
      <vt:lpstr>Calculating the Pearson  Correlation Coefficient</vt:lpstr>
      <vt:lpstr>Calculating the Pearson  Correlation Coefficient</vt:lpstr>
      <vt:lpstr>Significance Test for Correlation</vt:lpstr>
      <vt:lpstr>Correlation Hypothesis Testing </vt:lpstr>
      <vt:lpstr>Significance Test for Correlation</vt:lpstr>
      <vt:lpstr>Correlation Hypothesis Testing </vt:lpstr>
      <vt:lpstr>Partial Correlation</vt:lpstr>
      <vt:lpstr>Example</vt:lpstr>
      <vt:lpstr>Continuous outcome (means) </vt:lpstr>
      <vt:lpstr>Regression</vt:lpstr>
      <vt:lpstr>Goals for Regression</vt:lpstr>
      <vt:lpstr>Goals for Regression</vt:lpstr>
      <vt:lpstr>Statistical Regression Analysis</vt:lpstr>
      <vt:lpstr>Relationship with correlation</vt:lpstr>
      <vt:lpstr>Regression in Machine Learning</vt:lpstr>
      <vt:lpstr>Simple Linear Regression Model</vt:lpstr>
      <vt:lpstr>Population Linear Regression</vt:lpstr>
      <vt:lpstr>Population Linear Regression</vt:lpstr>
      <vt:lpstr>Estimated Regression Model</vt:lpstr>
      <vt:lpstr>Better Estimate</vt:lpstr>
      <vt:lpstr>Estimated Regression Model</vt:lpstr>
      <vt:lpstr>Least Squares Criterion</vt:lpstr>
      <vt:lpstr>Least Squares Criterion</vt:lpstr>
      <vt:lpstr>Least Squares Criterion</vt:lpstr>
      <vt:lpstr>Least Squares Regression Properties</vt:lpstr>
      <vt:lpstr>Linear Regression Assumptions</vt:lpstr>
      <vt:lpstr>Simple Linear Regression Example</vt:lpstr>
      <vt:lpstr>Sample Data for House Price Model</vt:lpstr>
      <vt:lpstr>Graphical Presentation</vt:lpstr>
      <vt:lpstr>Graphical Presentation</vt:lpstr>
      <vt:lpstr>Graphical Presentation</vt:lpstr>
      <vt:lpstr>Example: House Prices</vt:lpstr>
      <vt:lpstr>Example: House Prices</vt:lpstr>
      <vt:lpstr>Example: House Prices</vt:lpstr>
      <vt:lpstr>Further Analysis: Test for significance</vt:lpstr>
      <vt:lpstr>Explained and Unexplained Variation</vt:lpstr>
      <vt:lpstr>Explained and Unexplained Variation</vt:lpstr>
      <vt:lpstr>Unexplained error in House Price Model (SSE)</vt:lpstr>
      <vt:lpstr>Explained and Unexplained Variation</vt:lpstr>
      <vt:lpstr>Standard Error of Estimate</vt:lpstr>
      <vt:lpstr>Explained and Unexplained Variation</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Correlation vs Regression</vt:lpstr>
      <vt:lpstr>Multiple Linear Regression</vt:lpstr>
      <vt:lpstr>Multivariate regression pitfalls</vt:lpstr>
      <vt:lpstr>Multivariate regression pitfalls</vt:lpstr>
      <vt:lpstr>Multivariate regression pitfalls</vt:lpstr>
      <vt:lpstr>Overfitting simulation (where we  know the ‘true’ population has R2=0)</vt:lpstr>
      <vt:lpstr>Overfitting: 3 cases/predictor:  mean R2 looks like .3</vt:lpstr>
      <vt:lpstr>Overfitting: 13 cases/predictor:  mean R2 looks like .05</vt:lpstr>
      <vt:lpstr>Summary</vt:lpstr>
      <vt:lpstr>Continuous outcome (means) </vt:lpstr>
      <vt:lpstr>Binary or categorical outcomes (proportions)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502</cp:revision>
  <cp:lastPrinted>2014-02-18T19:49:30Z</cp:lastPrinted>
  <dcterms:created xsi:type="dcterms:W3CDTF">2013-10-07T16:54:34Z</dcterms:created>
  <dcterms:modified xsi:type="dcterms:W3CDTF">2015-02-25T02:35:13Z</dcterms:modified>
</cp:coreProperties>
</file>